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313" r:id="rId3"/>
    <p:sldId id="338" r:id="rId4"/>
    <p:sldId id="288" r:id="rId5"/>
    <p:sldId id="314" r:id="rId6"/>
    <p:sldId id="347" r:id="rId7"/>
    <p:sldId id="316" r:id="rId8"/>
    <p:sldId id="337" r:id="rId9"/>
    <p:sldId id="346" r:id="rId10"/>
  </p:sldIdLst>
  <p:sldSz cx="9144000" cy="6858000" type="screen4x3"/>
  <p:notesSz cx="6797675" cy="9926638"/>
  <p:defaultTextStyle>
    <a:defPPr>
      <a:defRPr lang="es-MX"/>
    </a:defPPr>
    <a:lvl1pPr algn="ctr" rtl="0" fontAlgn="base">
      <a:lnSpc>
        <a:spcPct val="80000"/>
      </a:lnSpc>
      <a:spcBef>
        <a:spcPct val="20000"/>
      </a:spcBef>
      <a:spcAft>
        <a:spcPct val="0"/>
      </a:spcAft>
      <a:buFont typeface="Arial" charset="0"/>
      <a:defRPr sz="2000" kern="1200">
        <a:solidFill>
          <a:schemeClr val="tx1"/>
        </a:solidFill>
        <a:latin typeface="Verdana" pitchFamily="34" charset="0"/>
        <a:ea typeface="+mn-ea"/>
        <a:cs typeface="+mn-cs"/>
      </a:defRPr>
    </a:lvl1pPr>
    <a:lvl2pPr marL="457200" algn="ctr" rtl="0" fontAlgn="base">
      <a:lnSpc>
        <a:spcPct val="80000"/>
      </a:lnSpc>
      <a:spcBef>
        <a:spcPct val="20000"/>
      </a:spcBef>
      <a:spcAft>
        <a:spcPct val="0"/>
      </a:spcAft>
      <a:buFont typeface="Arial" charset="0"/>
      <a:defRPr sz="2000" kern="1200">
        <a:solidFill>
          <a:schemeClr val="tx1"/>
        </a:solidFill>
        <a:latin typeface="Verdana" pitchFamily="34" charset="0"/>
        <a:ea typeface="+mn-ea"/>
        <a:cs typeface="+mn-cs"/>
      </a:defRPr>
    </a:lvl2pPr>
    <a:lvl3pPr marL="914400" algn="ctr" rtl="0" fontAlgn="base">
      <a:lnSpc>
        <a:spcPct val="80000"/>
      </a:lnSpc>
      <a:spcBef>
        <a:spcPct val="20000"/>
      </a:spcBef>
      <a:spcAft>
        <a:spcPct val="0"/>
      </a:spcAft>
      <a:buFont typeface="Arial" charset="0"/>
      <a:defRPr sz="2000" kern="1200">
        <a:solidFill>
          <a:schemeClr val="tx1"/>
        </a:solidFill>
        <a:latin typeface="Verdana" pitchFamily="34" charset="0"/>
        <a:ea typeface="+mn-ea"/>
        <a:cs typeface="+mn-cs"/>
      </a:defRPr>
    </a:lvl3pPr>
    <a:lvl4pPr marL="1371600" algn="ctr" rtl="0" fontAlgn="base">
      <a:lnSpc>
        <a:spcPct val="80000"/>
      </a:lnSpc>
      <a:spcBef>
        <a:spcPct val="20000"/>
      </a:spcBef>
      <a:spcAft>
        <a:spcPct val="0"/>
      </a:spcAft>
      <a:buFont typeface="Arial" charset="0"/>
      <a:defRPr sz="2000" kern="1200">
        <a:solidFill>
          <a:schemeClr val="tx1"/>
        </a:solidFill>
        <a:latin typeface="Verdana" pitchFamily="34" charset="0"/>
        <a:ea typeface="+mn-ea"/>
        <a:cs typeface="+mn-cs"/>
      </a:defRPr>
    </a:lvl4pPr>
    <a:lvl5pPr marL="1828800" algn="ctr" rtl="0" fontAlgn="base">
      <a:lnSpc>
        <a:spcPct val="80000"/>
      </a:lnSpc>
      <a:spcBef>
        <a:spcPct val="20000"/>
      </a:spcBef>
      <a:spcAft>
        <a:spcPct val="0"/>
      </a:spcAft>
      <a:buFont typeface="Arial" charset="0"/>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52A"/>
    <a:srgbClr val="FF0000"/>
    <a:srgbClr val="9933FF"/>
    <a:srgbClr val="6699FF"/>
    <a:srgbClr val="DDDDDD"/>
    <a:srgbClr val="C0C0C0"/>
    <a:srgbClr val="BBB2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0" autoAdjust="0"/>
    <p:restoredTop sz="86351" autoAdjust="0"/>
  </p:normalViewPr>
  <p:slideViewPr>
    <p:cSldViewPr>
      <p:cViewPr>
        <p:scale>
          <a:sx n="53" d="100"/>
          <a:sy n="53" d="100"/>
        </p:scale>
        <p:origin x="-816" y="-34"/>
      </p:cViewPr>
      <p:guideLst>
        <p:guide orient="horz" pos="2160"/>
        <p:guide pos="2880"/>
      </p:guideLst>
    </p:cSldViewPr>
  </p:slideViewPr>
  <p:outlineViewPr>
    <p:cViewPr>
      <p:scale>
        <a:sx n="33" d="100"/>
        <a:sy n="33" d="100"/>
      </p:scale>
      <p:origin x="48" y="6768"/>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275" cy="496671"/>
          </a:xfrm>
          <a:prstGeom prst="rect">
            <a:avLst/>
          </a:prstGeom>
        </p:spPr>
        <p:txBody>
          <a:bodyPr vert="horz" lIns="91861" tIns="45930" rIns="91861" bIns="45930" rtlCol="0"/>
          <a:lstStyle>
            <a:lvl1pPr algn="l">
              <a:defRPr sz="1200"/>
            </a:lvl1pPr>
          </a:lstStyle>
          <a:p>
            <a:pPr>
              <a:defRPr/>
            </a:pPr>
            <a:endParaRPr lang="es-MX" dirty="0"/>
          </a:p>
        </p:txBody>
      </p:sp>
      <p:sp>
        <p:nvSpPr>
          <p:cNvPr id="3" name="2 Marcador de fecha"/>
          <p:cNvSpPr>
            <a:spLocks noGrp="1"/>
          </p:cNvSpPr>
          <p:nvPr>
            <p:ph type="dt" sz="quarter" idx="1"/>
          </p:nvPr>
        </p:nvSpPr>
        <p:spPr>
          <a:xfrm>
            <a:off x="3849862" y="0"/>
            <a:ext cx="2946275" cy="496671"/>
          </a:xfrm>
          <a:prstGeom prst="rect">
            <a:avLst/>
          </a:prstGeom>
        </p:spPr>
        <p:txBody>
          <a:bodyPr vert="horz" lIns="91861" tIns="45930" rIns="91861" bIns="45930" rtlCol="0"/>
          <a:lstStyle>
            <a:lvl1pPr algn="r">
              <a:defRPr sz="1200"/>
            </a:lvl1pPr>
          </a:lstStyle>
          <a:p>
            <a:pPr>
              <a:defRPr/>
            </a:pPr>
            <a:fld id="{554C936B-FF6B-45ED-A272-1BFDFBDD26B9}" type="datetimeFigureOut">
              <a:rPr lang="es-MX"/>
              <a:pPr>
                <a:defRPr/>
              </a:pPr>
              <a:t>21/01/2016</a:t>
            </a:fld>
            <a:endParaRPr lang="es-MX" dirty="0"/>
          </a:p>
        </p:txBody>
      </p:sp>
      <p:sp>
        <p:nvSpPr>
          <p:cNvPr id="4" name="3 Marcador de pie de página"/>
          <p:cNvSpPr>
            <a:spLocks noGrp="1"/>
          </p:cNvSpPr>
          <p:nvPr>
            <p:ph type="ftr" sz="quarter" idx="2"/>
          </p:nvPr>
        </p:nvSpPr>
        <p:spPr>
          <a:xfrm>
            <a:off x="0" y="9428272"/>
            <a:ext cx="2946275" cy="496671"/>
          </a:xfrm>
          <a:prstGeom prst="rect">
            <a:avLst/>
          </a:prstGeom>
        </p:spPr>
        <p:txBody>
          <a:bodyPr vert="horz" lIns="91861" tIns="45930" rIns="91861" bIns="45930" rtlCol="0" anchor="b"/>
          <a:lstStyle>
            <a:lvl1pPr algn="l">
              <a:defRPr sz="1200"/>
            </a:lvl1pPr>
          </a:lstStyle>
          <a:p>
            <a:pPr>
              <a:defRPr/>
            </a:pPr>
            <a:endParaRPr lang="es-MX" dirty="0"/>
          </a:p>
        </p:txBody>
      </p:sp>
      <p:sp>
        <p:nvSpPr>
          <p:cNvPr id="5" name="4 Marcador de número de diapositiva"/>
          <p:cNvSpPr>
            <a:spLocks noGrp="1"/>
          </p:cNvSpPr>
          <p:nvPr>
            <p:ph type="sldNum" sz="quarter" idx="3"/>
          </p:nvPr>
        </p:nvSpPr>
        <p:spPr>
          <a:xfrm>
            <a:off x="3849862" y="9428272"/>
            <a:ext cx="2946275" cy="496671"/>
          </a:xfrm>
          <a:prstGeom prst="rect">
            <a:avLst/>
          </a:prstGeom>
        </p:spPr>
        <p:txBody>
          <a:bodyPr vert="horz" lIns="91861" tIns="45930" rIns="91861" bIns="45930" rtlCol="0" anchor="b"/>
          <a:lstStyle>
            <a:lvl1pPr algn="r">
              <a:defRPr sz="1200"/>
            </a:lvl1pPr>
          </a:lstStyle>
          <a:p>
            <a:pPr>
              <a:defRPr/>
            </a:pPr>
            <a:fld id="{AC619DD5-156F-449C-859D-7CDABEF831A1}" type="slidenum">
              <a:rPr lang="es-MX"/>
              <a:pPr>
                <a:defRPr/>
              </a:pPr>
              <a:t>‹#›</a:t>
            </a:fld>
            <a:endParaRPr lang="es-MX" dirty="0"/>
          </a:p>
        </p:txBody>
      </p:sp>
    </p:spTree>
    <p:extLst>
      <p:ext uri="{BB962C8B-B14F-4D97-AF65-F5344CB8AC3E}">
        <p14:creationId xmlns:p14="http://schemas.microsoft.com/office/powerpoint/2010/main" val="316517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275" cy="496671"/>
          </a:xfrm>
          <a:prstGeom prst="rect">
            <a:avLst/>
          </a:prstGeom>
        </p:spPr>
        <p:txBody>
          <a:bodyPr vert="horz" lIns="93165" tIns="46582" rIns="93165" bIns="46582" rtlCol="0"/>
          <a:lstStyle>
            <a:lvl1pPr algn="l" fontAlgn="auto">
              <a:lnSpc>
                <a:spcPct val="100000"/>
              </a:lnSpc>
              <a:spcBef>
                <a:spcPts val="0"/>
              </a:spcBef>
              <a:spcAft>
                <a:spcPts val="0"/>
              </a:spcAft>
              <a:buFontTx/>
              <a:buNone/>
              <a:defRPr sz="1200">
                <a:latin typeface="+mn-lt"/>
              </a:defRPr>
            </a:lvl1pPr>
          </a:lstStyle>
          <a:p>
            <a:pPr>
              <a:defRPr/>
            </a:pPr>
            <a:endParaRPr lang="es-MX" dirty="0"/>
          </a:p>
        </p:txBody>
      </p:sp>
      <p:sp>
        <p:nvSpPr>
          <p:cNvPr id="3" name="2 Marcador de fecha"/>
          <p:cNvSpPr>
            <a:spLocks noGrp="1"/>
          </p:cNvSpPr>
          <p:nvPr>
            <p:ph type="dt" idx="1"/>
          </p:nvPr>
        </p:nvSpPr>
        <p:spPr>
          <a:xfrm>
            <a:off x="3849862" y="0"/>
            <a:ext cx="2946275" cy="496671"/>
          </a:xfrm>
          <a:prstGeom prst="rect">
            <a:avLst/>
          </a:prstGeom>
        </p:spPr>
        <p:txBody>
          <a:bodyPr vert="horz" lIns="93165" tIns="46582" rIns="93165" bIns="46582" rtlCol="0"/>
          <a:lstStyle>
            <a:lvl1pPr algn="r" fontAlgn="auto">
              <a:lnSpc>
                <a:spcPct val="100000"/>
              </a:lnSpc>
              <a:spcBef>
                <a:spcPts val="0"/>
              </a:spcBef>
              <a:spcAft>
                <a:spcPts val="0"/>
              </a:spcAft>
              <a:buFontTx/>
              <a:buNone/>
              <a:defRPr sz="1200">
                <a:latin typeface="+mn-lt"/>
              </a:defRPr>
            </a:lvl1pPr>
          </a:lstStyle>
          <a:p>
            <a:pPr>
              <a:defRPr/>
            </a:pPr>
            <a:fld id="{D2B9E9C1-46F8-4F89-BC48-0B8BAF5539EE}" type="datetimeFigureOut">
              <a:rPr lang="es-MX"/>
              <a:pPr>
                <a:defRPr/>
              </a:pPr>
              <a:t>21/01/2016</a:t>
            </a:fld>
            <a:endParaRPr lang="es-MX" dirty="0"/>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65" tIns="46582" rIns="93165" bIns="46582" rtlCol="0" anchor="ctr"/>
          <a:lstStyle/>
          <a:p>
            <a:pPr lvl="0"/>
            <a:endParaRPr lang="es-MX" noProof="0" dirty="0"/>
          </a:p>
        </p:txBody>
      </p:sp>
      <p:sp>
        <p:nvSpPr>
          <p:cNvPr id="5" name="4 Marcador de notas"/>
          <p:cNvSpPr>
            <a:spLocks noGrp="1"/>
          </p:cNvSpPr>
          <p:nvPr>
            <p:ph type="body" sz="quarter" idx="3"/>
          </p:nvPr>
        </p:nvSpPr>
        <p:spPr>
          <a:xfrm>
            <a:off x="680383" y="4715831"/>
            <a:ext cx="5436909" cy="4466649"/>
          </a:xfrm>
          <a:prstGeom prst="rect">
            <a:avLst/>
          </a:prstGeom>
        </p:spPr>
        <p:txBody>
          <a:bodyPr vert="horz" lIns="93165" tIns="46582" rIns="93165" bIns="46582"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9428272"/>
            <a:ext cx="2946275" cy="496671"/>
          </a:xfrm>
          <a:prstGeom prst="rect">
            <a:avLst/>
          </a:prstGeom>
        </p:spPr>
        <p:txBody>
          <a:bodyPr vert="horz" lIns="93165" tIns="46582" rIns="93165" bIns="46582" rtlCol="0" anchor="b"/>
          <a:lstStyle>
            <a:lvl1pPr algn="l" fontAlgn="auto">
              <a:lnSpc>
                <a:spcPct val="100000"/>
              </a:lnSpc>
              <a:spcBef>
                <a:spcPts val="0"/>
              </a:spcBef>
              <a:spcAft>
                <a:spcPts val="0"/>
              </a:spcAft>
              <a:buFontTx/>
              <a:buNone/>
              <a:defRPr sz="1200">
                <a:latin typeface="+mn-lt"/>
              </a:defRPr>
            </a:lvl1pPr>
          </a:lstStyle>
          <a:p>
            <a:pPr>
              <a:defRPr/>
            </a:pPr>
            <a:endParaRPr lang="es-MX" dirty="0"/>
          </a:p>
        </p:txBody>
      </p:sp>
      <p:sp>
        <p:nvSpPr>
          <p:cNvPr id="7" name="6 Marcador de número de diapositiva"/>
          <p:cNvSpPr>
            <a:spLocks noGrp="1"/>
          </p:cNvSpPr>
          <p:nvPr>
            <p:ph type="sldNum" sz="quarter" idx="5"/>
          </p:nvPr>
        </p:nvSpPr>
        <p:spPr>
          <a:xfrm>
            <a:off x="3849862" y="9428272"/>
            <a:ext cx="2946275" cy="496671"/>
          </a:xfrm>
          <a:prstGeom prst="rect">
            <a:avLst/>
          </a:prstGeom>
        </p:spPr>
        <p:txBody>
          <a:bodyPr vert="horz" lIns="93165" tIns="46582" rIns="93165" bIns="46582" rtlCol="0" anchor="b"/>
          <a:lstStyle>
            <a:lvl1pPr algn="r" fontAlgn="auto">
              <a:lnSpc>
                <a:spcPct val="100000"/>
              </a:lnSpc>
              <a:spcBef>
                <a:spcPts val="0"/>
              </a:spcBef>
              <a:spcAft>
                <a:spcPts val="0"/>
              </a:spcAft>
              <a:buFontTx/>
              <a:buNone/>
              <a:defRPr sz="1200">
                <a:latin typeface="+mn-lt"/>
              </a:defRPr>
            </a:lvl1pPr>
          </a:lstStyle>
          <a:p>
            <a:pPr>
              <a:defRPr/>
            </a:pPr>
            <a:fld id="{D44E7A83-92CB-4316-83C2-B47C9C6B9293}" type="slidenum">
              <a:rPr lang="es-MX"/>
              <a:pPr>
                <a:defRPr/>
              </a:pPr>
              <a:t>‹#›</a:t>
            </a:fld>
            <a:endParaRPr lang="es-MX" dirty="0"/>
          </a:p>
        </p:txBody>
      </p:sp>
    </p:spTree>
    <p:extLst>
      <p:ext uri="{BB962C8B-B14F-4D97-AF65-F5344CB8AC3E}">
        <p14:creationId xmlns:p14="http://schemas.microsoft.com/office/powerpoint/2010/main" val="34416901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altLang="es-MX" dirty="0"/>
          </a:p>
        </p:txBody>
      </p:sp>
      <p:sp>
        <p:nvSpPr>
          <p:cNvPr id="2970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6pPr>
            <a:lvl7pPr marL="29718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7pPr>
            <a:lvl8pPr marL="34290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8pPr>
            <a:lvl9pPr marL="38862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9pPr>
          </a:lstStyle>
          <a:p>
            <a:pPr eaLnBrk="1" fontAlgn="base" hangingPunct="1">
              <a:spcBef>
                <a:spcPct val="0"/>
              </a:spcBef>
              <a:spcAft>
                <a:spcPct val="0"/>
              </a:spcAft>
            </a:pPr>
            <a:endParaRPr lang="es-MX" altLang="es-MX"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3226748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4185869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537012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3014460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2037306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3918987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4014786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endParaRPr lang="es-MX" dirty="0"/>
          </a:p>
        </p:txBody>
      </p:sp>
    </p:spTree>
    <p:extLst>
      <p:ext uri="{BB962C8B-B14F-4D97-AF65-F5344CB8AC3E}">
        <p14:creationId xmlns:p14="http://schemas.microsoft.com/office/powerpoint/2010/main" val="1183149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B56785F-355A-43E4-B7A5-D9182DAD7EA5}" type="datetimeFigureOut">
              <a:rPr lang="es-MX"/>
              <a:pPr>
                <a:defRPr/>
              </a:pPr>
              <a:t>21/01/2016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25AFFDB0-D8CE-4B65-BB47-12F4B193E4AB}" type="slidenum">
              <a:rPr lang="es-MX"/>
              <a:pPr>
                <a:defRPr/>
              </a:pPr>
              <a:t>‹#›</a:t>
            </a:fld>
            <a:endParaRPr lang="es-MX" dirty="0"/>
          </a:p>
        </p:txBody>
      </p:sp>
    </p:spTree>
    <p:extLst>
      <p:ext uri="{BB962C8B-B14F-4D97-AF65-F5344CB8AC3E}">
        <p14:creationId xmlns:p14="http://schemas.microsoft.com/office/powerpoint/2010/main" val="705459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A68064B3-2AB6-40AB-AAD4-D84F859AEA40}" type="datetimeFigureOut">
              <a:rPr lang="es-MX"/>
              <a:pPr>
                <a:defRPr/>
              </a:pPr>
              <a:t>21/01/2016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213DDE0-647A-42D8-98B6-D3DC5938442D}" type="slidenum">
              <a:rPr lang="es-MX"/>
              <a:pPr>
                <a:defRPr/>
              </a:pPr>
              <a:t>‹#›</a:t>
            </a:fld>
            <a:endParaRPr lang="es-MX" dirty="0"/>
          </a:p>
        </p:txBody>
      </p:sp>
    </p:spTree>
    <p:extLst>
      <p:ext uri="{BB962C8B-B14F-4D97-AF65-F5344CB8AC3E}">
        <p14:creationId xmlns:p14="http://schemas.microsoft.com/office/powerpoint/2010/main" val="423821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B12ABE1F-0597-4E32-9255-B5F85B023DD9}" type="datetimeFigureOut">
              <a:rPr lang="es-MX"/>
              <a:pPr>
                <a:defRPr/>
              </a:pPr>
              <a:t>21/01/2016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BDD40E80-483F-4059-AD53-D41B32A395F9}" type="slidenum">
              <a:rPr lang="es-MX"/>
              <a:pPr>
                <a:defRPr/>
              </a:pPr>
              <a:t>‹#›</a:t>
            </a:fld>
            <a:endParaRPr lang="es-MX" dirty="0"/>
          </a:p>
        </p:txBody>
      </p:sp>
    </p:spTree>
    <p:extLst>
      <p:ext uri="{BB962C8B-B14F-4D97-AF65-F5344CB8AC3E}">
        <p14:creationId xmlns:p14="http://schemas.microsoft.com/office/powerpoint/2010/main" val="43275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A4AFB803-91B6-4E68-81AF-CD32C1B6BB4E}" type="datetimeFigureOut">
              <a:rPr lang="es-MX"/>
              <a:pPr>
                <a:defRPr/>
              </a:pPr>
              <a:t>21/01/2016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58F3F9-51DE-4F83-9672-D87AED63C23A}" type="slidenum">
              <a:rPr lang="es-MX"/>
              <a:pPr>
                <a:defRPr/>
              </a:pPr>
              <a:t>‹#›</a:t>
            </a:fld>
            <a:endParaRPr lang="es-MX" dirty="0"/>
          </a:p>
        </p:txBody>
      </p:sp>
    </p:spTree>
    <p:extLst>
      <p:ext uri="{BB962C8B-B14F-4D97-AF65-F5344CB8AC3E}">
        <p14:creationId xmlns:p14="http://schemas.microsoft.com/office/powerpoint/2010/main" val="3466825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88C3B769-AD92-405B-858A-03EBDF2657DD}" type="datetimeFigureOut">
              <a:rPr lang="es-MX"/>
              <a:pPr>
                <a:defRPr/>
              </a:pPr>
              <a:t>21/01/2016</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A90FDDC-1332-4E44-9B27-109DDE3178E7}" type="slidenum">
              <a:rPr lang="es-MX"/>
              <a:pPr>
                <a:defRPr/>
              </a:pPr>
              <a:t>‹#›</a:t>
            </a:fld>
            <a:endParaRPr lang="es-MX" dirty="0"/>
          </a:p>
        </p:txBody>
      </p:sp>
    </p:spTree>
    <p:extLst>
      <p:ext uri="{BB962C8B-B14F-4D97-AF65-F5344CB8AC3E}">
        <p14:creationId xmlns:p14="http://schemas.microsoft.com/office/powerpoint/2010/main" val="2506643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562C4475-92DA-4436-83EE-84753F091C51}" type="datetimeFigureOut">
              <a:rPr lang="es-MX"/>
              <a:pPr>
                <a:defRPr/>
              </a:pPr>
              <a:t>21/01/2016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4BC872-676B-499B-889D-A3B4CF9DD296}" type="slidenum">
              <a:rPr lang="es-MX"/>
              <a:pPr>
                <a:defRPr/>
              </a:pPr>
              <a:t>‹#›</a:t>
            </a:fld>
            <a:endParaRPr lang="es-MX" dirty="0"/>
          </a:p>
        </p:txBody>
      </p:sp>
    </p:spTree>
    <p:extLst>
      <p:ext uri="{BB962C8B-B14F-4D97-AF65-F5344CB8AC3E}">
        <p14:creationId xmlns:p14="http://schemas.microsoft.com/office/powerpoint/2010/main" val="2811398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5DCD2189-B1DD-4954-85DA-CE90198290CE}" type="datetimeFigureOut">
              <a:rPr lang="es-MX"/>
              <a:pPr>
                <a:defRPr/>
              </a:pPr>
              <a:t>21/01/2016</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68772B19-036D-42E1-8709-D79A4451692B}" type="slidenum">
              <a:rPr lang="es-MX"/>
              <a:pPr>
                <a:defRPr/>
              </a:pPr>
              <a:t>‹#›</a:t>
            </a:fld>
            <a:endParaRPr lang="es-MX" dirty="0"/>
          </a:p>
        </p:txBody>
      </p:sp>
    </p:spTree>
    <p:extLst>
      <p:ext uri="{BB962C8B-B14F-4D97-AF65-F5344CB8AC3E}">
        <p14:creationId xmlns:p14="http://schemas.microsoft.com/office/powerpoint/2010/main" val="2970749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014CEB00-F375-4237-920B-E5D4A3FA215A}" type="datetimeFigureOut">
              <a:rPr lang="es-MX"/>
              <a:pPr>
                <a:defRPr/>
              </a:pPr>
              <a:t>21/01/2016</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CC7EA881-EF0F-42C9-8BEC-4363F781FE93}" type="slidenum">
              <a:rPr lang="es-MX"/>
              <a:pPr>
                <a:defRPr/>
              </a:pPr>
              <a:t>‹#›</a:t>
            </a:fld>
            <a:endParaRPr lang="es-MX" dirty="0"/>
          </a:p>
        </p:txBody>
      </p:sp>
    </p:spTree>
    <p:extLst>
      <p:ext uri="{BB962C8B-B14F-4D97-AF65-F5344CB8AC3E}">
        <p14:creationId xmlns:p14="http://schemas.microsoft.com/office/powerpoint/2010/main" val="956777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90F1871-1FE5-4E8D-AA64-8447CE9A0E24}" type="datetimeFigureOut">
              <a:rPr lang="es-MX"/>
              <a:pPr>
                <a:defRPr/>
              </a:pPr>
              <a:t>21/01/2016</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22CA424F-F8B0-4713-AABB-AD74CF5CA4EA}" type="slidenum">
              <a:rPr lang="es-MX"/>
              <a:pPr>
                <a:defRPr/>
              </a:pPr>
              <a:t>‹#›</a:t>
            </a:fld>
            <a:endParaRPr lang="es-MX" dirty="0"/>
          </a:p>
        </p:txBody>
      </p:sp>
    </p:spTree>
    <p:extLst>
      <p:ext uri="{BB962C8B-B14F-4D97-AF65-F5344CB8AC3E}">
        <p14:creationId xmlns:p14="http://schemas.microsoft.com/office/powerpoint/2010/main" val="188425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5E79F40-A2F8-46E5-8A85-DD2EA3B41A81}" type="datetimeFigureOut">
              <a:rPr lang="es-MX"/>
              <a:pPr>
                <a:defRPr/>
              </a:pPr>
              <a:t>21/01/2016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17670279-4575-4DFA-B57E-392EFD1FC514}" type="slidenum">
              <a:rPr lang="es-MX"/>
              <a:pPr>
                <a:defRPr/>
              </a:pPr>
              <a:t>‹#›</a:t>
            </a:fld>
            <a:endParaRPr lang="es-MX" dirty="0"/>
          </a:p>
        </p:txBody>
      </p:sp>
    </p:spTree>
    <p:extLst>
      <p:ext uri="{BB962C8B-B14F-4D97-AF65-F5344CB8AC3E}">
        <p14:creationId xmlns:p14="http://schemas.microsoft.com/office/powerpoint/2010/main" val="348307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80753223-E5EF-4F33-95E4-85D8CD903C7B}" type="datetimeFigureOut">
              <a:rPr lang="es-MX"/>
              <a:pPr>
                <a:defRPr/>
              </a:pPr>
              <a:t>21/01/2016</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29A00C19-FEFA-4431-9845-8D96C037770D}" type="slidenum">
              <a:rPr lang="es-MX"/>
              <a:pPr>
                <a:defRPr/>
              </a:pPr>
              <a:t>‹#›</a:t>
            </a:fld>
            <a:endParaRPr lang="es-MX" dirty="0"/>
          </a:p>
        </p:txBody>
      </p:sp>
    </p:spTree>
    <p:extLst>
      <p:ext uri="{BB962C8B-B14F-4D97-AF65-F5344CB8AC3E}">
        <p14:creationId xmlns:p14="http://schemas.microsoft.com/office/powerpoint/2010/main" val="325116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lnSpc>
                <a:spcPct val="100000"/>
              </a:lnSpc>
              <a:spcBef>
                <a:spcPts val="0"/>
              </a:spcBef>
              <a:spcAft>
                <a:spcPts val="0"/>
              </a:spcAft>
              <a:buFontTx/>
              <a:buNone/>
              <a:defRPr sz="1200">
                <a:solidFill>
                  <a:schemeClr val="tx1">
                    <a:tint val="75000"/>
                  </a:schemeClr>
                </a:solidFill>
                <a:latin typeface="+mn-lt"/>
              </a:defRPr>
            </a:lvl1pPr>
          </a:lstStyle>
          <a:p>
            <a:pPr>
              <a:defRPr/>
            </a:pPr>
            <a:fld id="{73C6197C-2A4E-4E7B-BB75-FEDBC8F26681}" type="datetimeFigureOut">
              <a:rPr lang="es-MX"/>
              <a:pPr>
                <a:defRPr/>
              </a:pPr>
              <a:t>21/01/2016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lnSpc>
                <a:spcPct val="100000"/>
              </a:lnSpc>
              <a:spcBef>
                <a:spcPts val="0"/>
              </a:spcBef>
              <a:spcAft>
                <a:spcPts val="0"/>
              </a:spcAft>
              <a:buFontTx/>
              <a:buNone/>
              <a:defRPr sz="1200">
                <a:solidFill>
                  <a:schemeClr val="tx1">
                    <a:tint val="75000"/>
                  </a:schemeClr>
                </a:solidFill>
                <a:latin typeface="+mn-lt"/>
              </a:defRPr>
            </a:lvl1pPr>
          </a:lstStyle>
          <a:p>
            <a:pPr>
              <a:defRPr/>
            </a:pPr>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lnSpc>
                <a:spcPct val="100000"/>
              </a:lnSpc>
              <a:spcBef>
                <a:spcPts val="0"/>
              </a:spcBef>
              <a:spcAft>
                <a:spcPts val="0"/>
              </a:spcAft>
              <a:buFontTx/>
              <a:buNone/>
              <a:defRPr sz="1200">
                <a:solidFill>
                  <a:schemeClr val="tx1">
                    <a:tint val="75000"/>
                  </a:schemeClr>
                </a:solidFill>
                <a:latin typeface="+mn-lt"/>
              </a:defRPr>
            </a:lvl1pPr>
          </a:lstStyle>
          <a:p>
            <a:pPr>
              <a:defRPr/>
            </a:pPr>
            <a:fld id="{E706525A-82B8-4ADA-BE47-0F69956700CA}" type="slidenum">
              <a:rPr lang="es-MX"/>
              <a:pPr>
                <a:defRPr/>
              </a:pPr>
              <a:t>‹#›</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mailto:yhayaux@nhg.com.mx"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a:xfrm>
            <a:off x="1116013" y="1484313"/>
            <a:ext cx="7126287" cy="3095625"/>
          </a:xfrm>
        </p:spPr>
        <p:txBody>
          <a:bodyPr/>
          <a:lstStyle/>
          <a:p>
            <a:pPr eaLnBrk="1" hangingPunct="1">
              <a:spcBef>
                <a:spcPct val="20000"/>
              </a:spcBef>
            </a:pPr>
            <a:r>
              <a:rPr lang="en-US" sz="2800" dirty="0"/>
              <a:t/>
            </a:r>
            <a:br>
              <a:rPr lang="en-US" sz="2800" dirty="0"/>
            </a:br>
            <a:r>
              <a:rPr lang="en-US" sz="2400" b="1" dirty="0">
                <a:solidFill>
                  <a:srgbClr val="4A452A"/>
                </a:solidFill>
                <a:latin typeface="Verdana" pitchFamily="34" charset="0"/>
                <a:ea typeface="Verdana" pitchFamily="34" charset="0"/>
                <a:cs typeface="Verdana" pitchFamily="34" charset="0"/>
              </a:rPr>
              <a:t>Damages for Late Payment of Insurance and Reinsurance </a:t>
            </a:r>
            <a:r>
              <a:rPr lang="en-US" sz="2400" b="1" dirty="0" smtClean="0">
                <a:solidFill>
                  <a:srgbClr val="4A452A"/>
                </a:solidFill>
                <a:latin typeface="Verdana" pitchFamily="34" charset="0"/>
                <a:ea typeface="Verdana" pitchFamily="34" charset="0"/>
                <a:cs typeface="Verdana" pitchFamily="34" charset="0"/>
              </a:rPr>
              <a:t>Claims</a:t>
            </a:r>
            <a:br>
              <a:rPr lang="en-US" sz="2400" b="1" dirty="0" smtClean="0">
                <a:solidFill>
                  <a:srgbClr val="4A452A"/>
                </a:solidFill>
                <a:latin typeface="Verdana" pitchFamily="34" charset="0"/>
                <a:ea typeface="Verdana" pitchFamily="34" charset="0"/>
                <a:cs typeface="Verdana" pitchFamily="34" charset="0"/>
              </a:rPr>
            </a:br>
            <a:r>
              <a:rPr lang="en-US" sz="2400" b="1" dirty="0" smtClean="0">
                <a:solidFill>
                  <a:srgbClr val="4A452A"/>
                </a:solidFill>
                <a:latin typeface="Verdana" pitchFamily="34" charset="0"/>
                <a:ea typeface="Verdana" pitchFamily="34" charset="0"/>
                <a:cs typeface="Verdana" pitchFamily="34" charset="0"/>
              </a:rPr>
              <a:t>Mexican </a:t>
            </a:r>
            <a:r>
              <a:rPr lang="en-US" sz="2400" b="1" dirty="0">
                <a:solidFill>
                  <a:srgbClr val="4A452A"/>
                </a:solidFill>
                <a:latin typeface="Verdana" pitchFamily="34" charset="0"/>
                <a:ea typeface="Verdana" pitchFamily="34" charset="0"/>
                <a:cs typeface="Verdana" pitchFamily="34" charset="0"/>
              </a:rPr>
              <a:t>Legal </a:t>
            </a:r>
            <a:r>
              <a:rPr lang="en-US" sz="2400" b="1" dirty="0" smtClean="0">
                <a:solidFill>
                  <a:srgbClr val="4A452A"/>
                </a:solidFill>
                <a:latin typeface="Verdana" pitchFamily="34" charset="0"/>
                <a:ea typeface="Verdana" pitchFamily="34" charset="0"/>
                <a:cs typeface="Verdana" pitchFamily="34" charset="0"/>
              </a:rPr>
              <a:t>Framework</a:t>
            </a:r>
            <a:br>
              <a:rPr lang="en-US" sz="2400" b="1" dirty="0" smtClean="0">
                <a:solidFill>
                  <a:srgbClr val="4A452A"/>
                </a:solidFill>
                <a:latin typeface="Verdana" pitchFamily="34" charset="0"/>
                <a:ea typeface="Verdana" pitchFamily="34" charset="0"/>
                <a:cs typeface="Verdana" pitchFamily="34" charset="0"/>
              </a:rPr>
            </a:br>
            <a:r>
              <a:rPr lang="en-US" sz="1600" b="1" dirty="0">
                <a:solidFill>
                  <a:srgbClr val="4A452A"/>
                </a:solidFill>
                <a:latin typeface="Verdana" pitchFamily="34" charset="0"/>
                <a:ea typeface="Verdana" pitchFamily="34" charset="0"/>
                <a:cs typeface="Verdana" pitchFamily="34" charset="0"/>
              </a:rPr>
              <a:t/>
            </a:r>
            <a:br>
              <a:rPr lang="en-US" sz="1600" b="1" dirty="0">
                <a:solidFill>
                  <a:srgbClr val="4A452A"/>
                </a:solidFill>
                <a:latin typeface="Verdana" pitchFamily="34" charset="0"/>
                <a:ea typeface="Verdana" pitchFamily="34" charset="0"/>
                <a:cs typeface="Verdana" pitchFamily="34" charset="0"/>
              </a:rPr>
            </a:br>
            <a:r>
              <a:rPr lang="en-US" sz="1600" b="1" dirty="0">
                <a:solidFill>
                  <a:srgbClr val="4A452A"/>
                </a:solidFill>
                <a:latin typeface="Verdana" pitchFamily="34" charset="0"/>
                <a:ea typeface="Verdana" pitchFamily="34" charset="0"/>
                <a:cs typeface="Verdana" pitchFamily="34" charset="0"/>
              </a:rPr>
              <a:t>AIDA Europe, Reinsurance Working Group, Paris</a:t>
            </a:r>
            <a:br>
              <a:rPr lang="en-US" sz="1600" b="1" dirty="0">
                <a:solidFill>
                  <a:srgbClr val="4A452A"/>
                </a:solidFill>
                <a:latin typeface="Verdana" pitchFamily="34" charset="0"/>
                <a:ea typeface="Verdana" pitchFamily="34" charset="0"/>
                <a:cs typeface="Verdana" pitchFamily="34" charset="0"/>
              </a:rPr>
            </a:br>
            <a:r>
              <a:rPr lang="en-US" sz="1600" b="1" dirty="0">
                <a:solidFill>
                  <a:srgbClr val="4A452A"/>
                </a:solidFill>
                <a:latin typeface="Verdana" pitchFamily="34" charset="0"/>
                <a:ea typeface="Verdana" pitchFamily="34" charset="0"/>
                <a:cs typeface="Verdana" pitchFamily="34" charset="0"/>
              </a:rPr>
              <a:t>2 December, 2015</a:t>
            </a:r>
            <a:r>
              <a:rPr lang="es-MX" sz="1600" dirty="0"/>
              <a:t/>
            </a:r>
            <a:br>
              <a:rPr lang="es-MX" sz="1600" dirty="0"/>
            </a:br>
            <a:r>
              <a:rPr lang="en-US" sz="1800" dirty="0"/>
              <a:t/>
            </a:r>
            <a:br>
              <a:rPr lang="en-US" sz="1800" dirty="0"/>
            </a:br>
            <a:endParaRPr lang="es-MX" altLang="es-MX" sz="2000" b="1" dirty="0" smtClean="0">
              <a:solidFill>
                <a:srgbClr val="4A452A"/>
              </a:solidFill>
              <a:latin typeface="Verdana" pitchFamily="34" charset="0"/>
            </a:endParaRPr>
          </a:p>
        </p:txBody>
      </p:sp>
      <p:sp>
        <p:nvSpPr>
          <p:cNvPr id="2051" name="2 Subtítulo"/>
          <p:cNvSpPr>
            <a:spLocks noGrp="1"/>
          </p:cNvSpPr>
          <p:nvPr>
            <p:ph type="subTitle" idx="1"/>
          </p:nvPr>
        </p:nvSpPr>
        <p:spPr>
          <a:xfrm>
            <a:off x="1979712" y="5805264"/>
            <a:ext cx="4968875" cy="360362"/>
          </a:xfrm>
        </p:spPr>
        <p:txBody>
          <a:bodyPr/>
          <a:lstStyle/>
          <a:p>
            <a:pPr eaLnBrk="1" hangingPunct="1">
              <a:lnSpc>
                <a:spcPct val="80000"/>
              </a:lnSpc>
            </a:pPr>
            <a:r>
              <a:rPr lang="es-MX" altLang="es-MX" sz="1800" b="1" dirty="0">
                <a:solidFill>
                  <a:schemeClr val="bg1"/>
                </a:solidFill>
                <a:latin typeface="Verdana" pitchFamily="34" charset="0"/>
                <a:ea typeface="Verdana" pitchFamily="34" charset="0"/>
                <a:cs typeface="Verdana" pitchFamily="34" charset="0"/>
              </a:rPr>
              <a:t>Yves Hayaux-du-Tilly L.</a:t>
            </a:r>
          </a:p>
          <a:p>
            <a:pPr eaLnBrk="1" hangingPunct="1">
              <a:lnSpc>
                <a:spcPct val="80000"/>
              </a:lnSpc>
            </a:pPr>
            <a:r>
              <a:rPr lang="es-MX" altLang="es-MX" sz="1800" b="1" dirty="0" smtClean="0">
                <a:solidFill>
                  <a:schemeClr val="bg1"/>
                </a:solidFill>
                <a:latin typeface="Verdana" pitchFamily="34" charset="0"/>
                <a:ea typeface="Verdana" pitchFamily="34" charset="0"/>
                <a:cs typeface="Verdana" pitchFamily="34" charset="0"/>
              </a:rPr>
              <a:t>México</a:t>
            </a:r>
            <a:endParaRPr lang="es-MX" altLang="es-MX" sz="1800" b="1" dirty="0">
              <a:solidFill>
                <a:schemeClr val="bg1"/>
              </a:solidFill>
              <a:latin typeface="Verdana" pitchFamily="34" charset="0"/>
              <a:ea typeface="Verdana" pitchFamily="34" charset="0"/>
              <a:cs typeface="Verdana" pitchFamily="34" charset="0"/>
            </a:endParaRPr>
          </a:p>
          <a:p>
            <a:pPr eaLnBrk="1" hangingPunct="1">
              <a:lnSpc>
                <a:spcPct val="80000"/>
              </a:lnSpc>
            </a:pPr>
            <a:r>
              <a:rPr lang="es-MX" altLang="es-MX" sz="1600" b="1" dirty="0">
                <a:solidFill>
                  <a:schemeClr val="bg1"/>
                </a:solidFill>
                <a:latin typeface="Verdana" pitchFamily="34" charset="0"/>
                <a:ea typeface="Verdana" pitchFamily="34" charset="0"/>
                <a:cs typeface="Verdana" pitchFamily="34" charset="0"/>
              </a:rPr>
              <a:t>.</a:t>
            </a: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bwMode="auto">
          <a:xfrm>
            <a:off x="179388" y="908720"/>
            <a:ext cx="8640762"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6pPr>
            <a:lvl7pPr marL="29718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7pPr>
            <a:lvl8pPr marL="34290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8pPr>
            <a:lvl9pPr marL="38862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9pPr>
          </a:lstStyle>
          <a:p>
            <a:pPr marL="0" indent="0" algn="just" eaLnBrk="1" hangingPunct="1">
              <a:defRPr/>
            </a:pPr>
            <a:endParaRPr lang="es-ES" sz="2200" dirty="0">
              <a:solidFill>
                <a:srgbClr val="4A452A"/>
              </a:solidFill>
            </a:endParaRPr>
          </a:p>
          <a:p>
            <a:pPr algn="just" eaLnBrk="1" hangingPunct="1">
              <a:buFont typeface="Arial" pitchFamily="34" charset="0"/>
              <a:buChar char="•"/>
              <a:defRPr/>
            </a:pPr>
            <a:endParaRPr lang="en-US" dirty="0" smtClean="0">
              <a:solidFill>
                <a:srgbClr val="4A452A"/>
              </a:solidFill>
            </a:endParaRPr>
          </a:p>
          <a:p>
            <a:pPr marL="0" indent="0" algn="just" eaLnBrk="1" hangingPunct="1">
              <a:defRPr/>
            </a:pPr>
            <a:r>
              <a:rPr lang="en-US" b="1" u="sng" dirty="0" smtClean="0">
                <a:solidFill>
                  <a:srgbClr val="4A452A"/>
                </a:solidFill>
              </a:rPr>
              <a:t>Timeframe </a:t>
            </a:r>
            <a:endParaRPr lang="en-US" b="1" u="sng" dirty="0">
              <a:solidFill>
                <a:srgbClr val="4A452A"/>
              </a:solidFill>
            </a:endParaRPr>
          </a:p>
          <a:p>
            <a:pPr algn="just" eaLnBrk="1" hangingPunct="1">
              <a:buFont typeface="Arial" pitchFamily="34" charset="0"/>
              <a:buChar char="•"/>
              <a:defRPr/>
            </a:pPr>
            <a:r>
              <a:rPr lang="en-US" dirty="0" smtClean="0">
                <a:solidFill>
                  <a:srgbClr val="4A452A"/>
                </a:solidFill>
              </a:rPr>
              <a:t>Payment of a claim by an insurer is due 30 days following the date in which the insurer has received all documents and information evidencing the basis of the claim.</a:t>
            </a:r>
          </a:p>
          <a:p>
            <a:pPr algn="just" eaLnBrk="1" hangingPunct="1">
              <a:buFont typeface="Arial" pitchFamily="34" charset="0"/>
              <a:buChar char="•"/>
              <a:defRPr/>
            </a:pPr>
            <a:r>
              <a:rPr lang="en-US" dirty="0" smtClean="0">
                <a:solidFill>
                  <a:srgbClr val="4A452A"/>
                </a:solidFill>
              </a:rPr>
              <a:t>Insureds and beneficiaries </a:t>
            </a:r>
            <a:r>
              <a:rPr lang="en-US" dirty="0">
                <a:solidFill>
                  <a:srgbClr val="4A452A"/>
                </a:solidFill>
              </a:rPr>
              <a:t>must notify the </a:t>
            </a:r>
            <a:r>
              <a:rPr lang="en-US" dirty="0" smtClean="0">
                <a:solidFill>
                  <a:srgbClr val="4A452A"/>
                </a:solidFill>
              </a:rPr>
              <a:t>insurer </a:t>
            </a:r>
            <a:r>
              <a:rPr lang="en-US" dirty="0">
                <a:solidFill>
                  <a:srgbClr val="4A452A"/>
                </a:solidFill>
              </a:rPr>
              <a:t>of </a:t>
            </a:r>
            <a:r>
              <a:rPr lang="en-US" dirty="0" smtClean="0">
                <a:solidFill>
                  <a:srgbClr val="4A452A"/>
                </a:solidFill>
              </a:rPr>
              <a:t>a </a:t>
            </a:r>
            <a:r>
              <a:rPr lang="en-US" dirty="0">
                <a:solidFill>
                  <a:srgbClr val="4A452A"/>
                </a:solidFill>
              </a:rPr>
              <a:t>claim within </a:t>
            </a:r>
            <a:r>
              <a:rPr lang="en-US" dirty="0" smtClean="0">
                <a:solidFill>
                  <a:srgbClr val="4A452A"/>
                </a:solidFill>
              </a:rPr>
              <a:t>5 days following the date in which they </a:t>
            </a:r>
            <a:r>
              <a:rPr lang="en-US" dirty="0">
                <a:solidFill>
                  <a:srgbClr val="4A452A"/>
                </a:solidFill>
              </a:rPr>
              <a:t>have knowledge </a:t>
            </a:r>
            <a:r>
              <a:rPr lang="en-US" dirty="0" smtClean="0">
                <a:solidFill>
                  <a:srgbClr val="4A452A"/>
                </a:solidFill>
              </a:rPr>
              <a:t>a covered risk occurred.</a:t>
            </a:r>
            <a:endParaRPr lang="en-US" dirty="0">
              <a:solidFill>
                <a:srgbClr val="4A452A"/>
              </a:solidFill>
            </a:endParaRPr>
          </a:p>
          <a:p>
            <a:pPr marL="0" indent="0" algn="just" eaLnBrk="1" hangingPunct="1">
              <a:defRPr/>
            </a:pPr>
            <a:endParaRPr lang="en-US" b="1" u="sng" dirty="0" smtClean="0">
              <a:solidFill>
                <a:srgbClr val="4A452A"/>
              </a:solidFill>
            </a:endParaRPr>
          </a:p>
          <a:p>
            <a:pPr marL="0" indent="0" algn="just" eaLnBrk="1" hangingPunct="1">
              <a:defRPr/>
            </a:pPr>
            <a:r>
              <a:rPr lang="en-US" b="1" u="sng" dirty="0" smtClean="0">
                <a:solidFill>
                  <a:srgbClr val="4A452A"/>
                </a:solidFill>
              </a:rPr>
              <a:t>Protection to the Insured</a:t>
            </a:r>
          </a:p>
          <a:p>
            <a:pPr algn="just" eaLnBrk="1" hangingPunct="1">
              <a:buFont typeface="Arial" panose="020B0604020202020204" pitchFamily="34" charset="0"/>
              <a:buChar char="•"/>
              <a:defRPr/>
            </a:pPr>
            <a:r>
              <a:rPr lang="en-US" dirty="0" smtClean="0">
                <a:solidFill>
                  <a:srgbClr val="4A452A"/>
                </a:solidFill>
              </a:rPr>
              <a:t>Any provision that conditions the right of the insured to collect any payment due by an insurer to a prior confirmation of the validity of the claim by the insurer or by a Court shall be null and void.</a:t>
            </a:r>
            <a:endParaRPr lang="en-US" dirty="0">
              <a:solidFill>
                <a:srgbClr val="4A452A"/>
              </a:solidFill>
            </a:endParaRPr>
          </a:p>
          <a:p>
            <a:endParaRPr lang="es-MX" sz="1800" dirty="0"/>
          </a:p>
          <a:p>
            <a:pPr marL="0" indent="0" algn="just" eaLnBrk="1" hangingPunct="1">
              <a:defRPr/>
            </a:pPr>
            <a:endParaRPr lang="es-ES" sz="1800" b="1" dirty="0">
              <a:solidFill>
                <a:srgbClr val="4A452A"/>
              </a:solidFill>
            </a:endParaRPr>
          </a:p>
          <a:p>
            <a:pPr marL="0" indent="0" algn="just" eaLnBrk="1" hangingPunct="1">
              <a:defRPr/>
            </a:pPr>
            <a:endParaRPr lang="en-US" b="1" u="sng" dirty="0">
              <a:solidFill>
                <a:srgbClr val="4A452A"/>
              </a:solidFill>
            </a:endParaRPr>
          </a:p>
        </p:txBody>
      </p:sp>
      <p:sp>
        <p:nvSpPr>
          <p:cNvPr id="3075" name="1 Título"/>
          <p:cNvSpPr>
            <a:spLocks noGrp="1"/>
          </p:cNvSpPr>
          <p:nvPr>
            <p:ph type="title"/>
          </p:nvPr>
        </p:nvSpPr>
        <p:spPr>
          <a:xfrm>
            <a:off x="719137" y="836712"/>
            <a:ext cx="7561263" cy="790898"/>
          </a:xfrm>
        </p:spPr>
        <p:txBody>
          <a:bodyPr/>
          <a:lstStyle/>
          <a:p>
            <a:r>
              <a:rPr lang="en-US" altLang="es-MX" sz="2400" b="1" dirty="0" smtClean="0">
                <a:solidFill>
                  <a:srgbClr val="4A452A"/>
                </a:solidFill>
                <a:latin typeface="Verdana" pitchFamily="34" charset="0"/>
                <a:ea typeface="Verdana" pitchFamily="34" charset="0"/>
                <a:cs typeface="Verdana" pitchFamily="34" charset="0"/>
              </a:rPr>
              <a:t>FRAMEWORK FOR PAYMENT OF CLAIMS</a:t>
            </a:r>
            <a:endParaRPr lang="es-ES" altLang="es-MX" sz="2400" b="1" dirty="0" smtClean="0">
              <a:latin typeface="Verdana" pitchFamily="34" charset="0"/>
            </a:endParaRP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2 Marcador de contenido"/>
          <p:cNvSpPr txBox="1">
            <a:spLocks/>
          </p:cNvSpPr>
          <p:nvPr/>
        </p:nvSpPr>
        <p:spPr bwMode="auto">
          <a:xfrm>
            <a:off x="179388" y="1268760"/>
            <a:ext cx="8496300" cy="359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Verdana" pitchFamily="34" charset="0"/>
              </a:defRPr>
            </a:lvl1pPr>
            <a:lvl2pPr marL="742950" indent="-285750" eaLnBrk="0" hangingPunct="0">
              <a:defRPr sz="2000">
                <a:solidFill>
                  <a:schemeClr val="tx1"/>
                </a:solidFill>
                <a:latin typeface="Verdana" pitchFamily="34" charset="0"/>
              </a:defRPr>
            </a:lvl2pPr>
            <a:lvl3pPr marL="1143000" indent="-228600" eaLnBrk="0" hangingPunct="0">
              <a:defRPr sz="2000">
                <a:solidFill>
                  <a:schemeClr val="tx1"/>
                </a:solidFill>
                <a:latin typeface="Verdana" pitchFamily="34" charset="0"/>
              </a:defRPr>
            </a:lvl3pPr>
            <a:lvl4pPr marL="1600200" indent="-228600" eaLnBrk="0" hangingPunct="0">
              <a:defRPr sz="2000">
                <a:solidFill>
                  <a:schemeClr val="tx1"/>
                </a:solidFill>
                <a:latin typeface="Verdana" pitchFamily="34" charset="0"/>
              </a:defRPr>
            </a:lvl4pPr>
            <a:lvl5pPr marL="2057400" indent="-228600" eaLnBrk="0" hangingPunct="0">
              <a:defRPr sz="2000">
                <a:solidFill>
                  <a:schemeClr val="tx1"/>
                </a:solidFill>
                <a:latin typeface="Verdana" pitchFamily="34" charset="0"/>
              </a:defRPr>
            </a:lvl5pPr>
            <a:lvl6pPr marL="25146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6pPr>
            <a:lvl7pPr marL="29718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7pPr>
            <a:lvl8pPr marL="34290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8pPr>
            <a:lvl9pPr marL="3886200" indent="-228600" algn="ctr" eaLnBrk="0" fontAlgn="base" hangingPunct="0">
              <a:lnSpc>
                <a:spcPct val="80000"/>
              </a:lnSpc>
              <a:spcBef>
                <a:spcPct val="20000"/>
              </a:spcBef>
              <a:spcAft>
                <a:spcPct val="0"/>
              </a:spcAft>
              <a:buFont typeface="Arial" charset="0"/>
              <a:defRPr sz="2000">
                <a:solidFill>
                  <a:schemeClr val="tx1"/>
                </a:solidFill>
                <a:latin typeface="Verdana" pitchFamily="34" charset="0"/>
              </a:defRPr>
            </a:lvl9pPr>
          </a:lstStyle>
          <a:p>
            <a:pPr marL="0" indent="0" algn="just" eaLnBrk="1" hangingPunct="1"/>
            <a:endParaRPr lang="es-ES" dirty="0">
              <a:solidFill>
                <a:srgbClr val="4A452A"/>
              </a:solidFill>
            </a:endParaRPr>
          </a:p>
          <a:p>
            <a:pPr marL="0" indent="0" algn="just" eaLnBrk="1" hangingPunct="1"/>
            <a:r>
              <a:rPr lang="en-US" sz="1800" b="1" u="sng" dirty="0">
                <a:solidFill>
                  <a:srgbClr val="4A452A"/>
                </a:solidFill>
              </a:rPr>
              <a:t>Default by I</a:t>
            </a:r>
            <a:r>
              <a:rPr lang="en-US" sz="1800" b="1" u="sng" dirty="0" smtClean="0">
                <a:solidFill>
                  <a:srgbClr val="4A452A"/>
                </a:solidFill>
              </a:rPr>
              <a:t>nsurer </a:t>
            </a:r>
            <a:endParaRPr lang="es-ES" altLang="es-MX" sz="1800" b="1" u="sng" dirty="0" smtClean="0">
              <a:solidFill>
                <a:srgbClr val="4A452A"/>
              </a:solidFill>
            </a:endParaRPr>
          </a:p>
          <a:p>
            <a:pPr algn="just" eaLnBrk="1" hangingPunct="1">
              <a:buFont typeface="Arial" charset="0"/>
              <a:buChar char="•"/>
            </a:pPr>
            <a:r>
              <a:rPr lang="en-US" altLang="es-MX" sz="1800" dirty="0" smtClean="0">
                <a:solidFill>
                  <a:srgbClr val="4A452A"/>
                </a:solidFill>
              </a:rPr>
              <a:t>According to Article 276 of the Insurance and Surety Companies Law, insurer </a:t>
            </a:r>
            <a:r>
              <a:rPr lang="en-US" altLang="es-MX" sz="1800" dirty="0">
                <a:solidFill>
                  <a:srgbClr val="4A452A"/>
                </a:solidFill>
              </a:rPr>
              <a:t>must pay the </a:t>
            </a:r>
            <a:r>
              <a:rPr lang="en-US" altLang="es-MX" sz="1800" dirty="0" smtClean="0">
                <a:solidFill>
                  <a:srgbClr val="4A452A"/>
                </a:solidFill>
              </a:rPr>
              <a:t>insured penalties in case of delay in payment of a claim.</a:t>
            </a:r>
          </a:p>
          <a:p>
            <a:pPr algn="just" eaLnBrk="1" hangingPunct="1">
              <a:buFont typeface="Arial" charset="0"/>
              <a:buChar char="•"/>
            </a:pPr>
            <a:r>
              <a:rPr lang="en-US" altLang="es-MX" sz="1800" dirty="0" smtClean="0">
                <a:solidFill>
                  <a:srgbClr val="4A452A"/>
                </a:solidFill>
              </a:rPr>
              <a:t>The penalty consists in payment of the indemnity due </a:t>
            </a:r>
            <a:r>
              <a:rPr lang="en-US" altLang="es-MX" sz="1800" u="sng" dirty="0" smtClean="0">
                <a:solidFill>
                  <a:srgbClr val="4A452A"/>
                </a:solidFill>
              </a:rPr>
              <a:t>plus</a:t>
            </a:r>
            <a:r>
              <a:rPr lang="en-US" altLang="es-MX" sz="1800" dirty="0" smtClean="0">
                <a:solidFill>
                  <a:srgbClr val="4A452A"/>
                </a:solidFill>
              </a:rPr>
              <a:t> penalty interests in arrears accrued </a:t>
            </a:r>
            <a:r>
              <a:rPr lang="en-US" altLang="es-MX" sz="1800" dirty="0">
                <a:solidFill>
                  <a:srgbClr val="4A452A"/>
                </a:solidFill>
              </a:rPr>
              <a:t>from the day </a:t>
            </a:r>
            <a:r>
              <a:rPr lang="en-US" altLang="es-MX" sz="1800" dirty="0" smtClean="0">
                <a:solidFill>
                  <a:srgbClr val="4A452A"/>
                </a:solidFill>
              </a:rPr>
              <a:t>payment was due until </a:t>
            </a:r>
            <a:r>
              <a:rPr lang="en-US" altLang="es-MX" sz="1800" dirty="0">
                <a:solidFill>
                  <a:srgbClr val="4A452A"/>
                </a:solidFill>
              </a:rPr>
              <a:t>the </a:t>
            </a:r>
            <a:r>
              <a:rPr lang="en-US" altLang="es-MX" sz="1800" dirty="0" smtClean="0">
                <a:solidFill>
                  <a:srgbClr val="4A452A"/>
                </a:solidFill>
              </a:rPr>
              <a:t>payment date (CCP+1.25).</a:t>
            </a:r>
          </a:p>
          <a:p>
            <a:pPr algn="just" eaLnBrk="1" hangingPunct="1">
              <a:buFont typeface="Arial" charset="0"/>
              <a:buChar char="•"/>
            </a:pPr>
            <a:r>
              <a:rPr lang="en-US" altLang="es-MX" sz="1800" dirty="0" smtClean="0">
                <a:solidFill>
                  <a:srgbClr val="4A452A"/>
                </a:solidFill>
              </a:rPr>
              <a:t>If the indemnity is denominated in Mexican Pesos, same shall be converted into UDIS at the exchange rate when payment was due and paid at the exchange rate in effect on the payment date.</a:t>
            </a:r>
            <a:endParaRPr lang="en-US" altLang="es-MX" sz="1800" dirty="0">
              <a:solidFill>
                <a:srgbClr val="4A452A"/>
              </a:solidFill>
            </a:endParaRPr>
          </a:p>
          <a:p>
            <a:pPr marL="0" indent="0" algn="just" eaLnBrk="1" hangingPunct="1"/>
            <a:r>
              <a:rPr lang="en-US" altLang="es-MX" sz="1800" b="1" u="sng" dirty="0" smtClean="0">
                <a:solidFill>
                  <a:srgbClr val="4A452A"/>
                </a:solidFill>
              </a:rPr>
              <a:t>Fine to Insurer</a:t>
            </a:r>
          </a:p>
          <a:p>
            <a:pPr algn="just" eaLnBrk="1" hangingPunct="1">
              <a:buFont typeface="Arial" charset="0"/>
              <a:buChar char="•"/>
            </a:pPr>
            <a:r>
              <a:rPr lang="en-US" altLang="es-MX" sz="1800" dirty="0" smtClean="0">
                <a:solidFill>
                  <a:srgbClr val="4A452A"/>
                </a:solidFill>
              </a:rPr>
              <a:t>If the insurer does not pay the penalties, a Judge or the National </a:t>
            </a:r>
            <a:r>
              <a:rPr lang="en-US" altLang="es-MX" sz="1800" dirty="0">
                <a:solidFill>
                  <a:srgbClr val="4A452A"/>
                </a:solidFill>
              </a:rPr>
              <a:t>Commission for the Protection and Defense of User’s of Financial Services </a:t>
            </a:r>
            <a:r>
              <a:rPr lang="en-US" altLang="es-MX" sz="1800" dirty="0" smtClean="0">
                <a:solidFill>
                  <a:srgbClr val="4A452A"/>
                </a:solidFill>
              </a:rPr>
              <a:t>may </a:t>
            </a:r>
            <a:r>
              <a:rPr lang="en-GB" altLang="es-MX" sz="1800" dirty="0" smtClean="0">
                <a:solidFill>
                  <a:srgbClr val="4A452A"/>
                </a:solidFill>
              </a:rPr>
              <a:t>impose </a:t>
            </a:r>
            <a:r>
              <a:rPr lang="en-US" altLang="es-MX" sz="1800" dirty="0" smtClean="0">
                <a:solidFill>
                  <a:srgbClr val="4A452A"/>
                </a:solidFill>
              </a:rPr>
              <a:t>fines of up to approximately US$60,000.</a:t>
            </a:r>
            <a:endParaRPr lang="es-ES" altLang="es-MX" b="1" dirty="0">
              <a:solidFill>
                <a:srgbClr val="4A452A"/>
              </a:solidFill>
            </a:endParaRPr>
          </a:p>
        </p:txBody>
      </p:sp>
      <p:sp>
        <p:nvSpPr>
          <p:cNvPr id="4099" name="1 Título"/>
          <p:cNvSpPr>
            <a:spLocks noGrp="1"/>
          </p:cNvSpPr>
          <p:nvPr>
            <p:ph type="title"/>
          </p:nvPr>
        </p:nvSpPr>
        <p:spPr>
          <a:xfrm>
            <a:off x="646906" y="476672"/>
            <a:ext cx="7561263" cy="1150938"/>
          </a:xfrm>
        </p:spPr>
        <p:txBody>
          <a:bodyPr/>
          <a:lstStyle/>
          <a:p>
            <a:r>
              <a:rPr lang="en-US" altLang="es-MX" sz="2400" b="1" dirty="0" smtClean="0">
                <a:solidFill>
                  <a:srgbClr val="4A452A"/>
                </a:solidFill>
                <a:latin typeface="Verdana" pitchFamily="34" charset="0"/>
                <a:ea typeface="Verdana" pitchFamily="34" charset="0"/>
                <a:cs typeface="Verdana" pitchFamily="34" charset="0"/>
              </a:rPr>
              <a:t>PAYMENT OF </a:t>
            </a:r>
            <a:r>
              <a:rPr lang="en-US" altLang="es-MX" sz="2400" b="1" dirty="0">
                <a:solidFill>
                  <a:srgbClr val="4A452A"/>
                </a:solidFill>
                <a:latin typeface="Verdana" pitchFamily="34" charset="0"/>
                <a:ea typeface="Verdana" pitchFamily="34" charset="0"/>
                <a:cs typeface="Verdana" pitchFamily="34" charset="0"/>
              </a:rPr>
              <a:t>CLAIMS IN INSURANCE</a:t>
            </a:r>
            <a:endParaRPr lang="es-ES" altLang="es-MX" sz="2200" b="1" dirty="0" smtClean="0">
              <a:latin typeface="Verdana" pitchFamily="34" charset="0"/>
            </a:endParaRP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611560" y="764704"/>
            <a:ext cx="7561263" cy="1150938"/>
          </a:xfrm>
        </p:spPr>
        <p:txBody>
          <a:bodyPr/>
          <a:lstStyle/>
          <a:p>
            <a:r>
              <a:rPr lang="en-GB" altLang="es-MX" sz="2400" b="1" dirty="0" smtClean="0">
                <a:solidFill>
                  <a:srgbClr val="4A452A"/>
                </a:solidFill>
                <a:latin typeface="Verdana" pitchFamily="34" charset="0"/>
                <a:ea typeface="Verdana" pitchFamily="34" charset="0"/>
                <a:cs typeface="Verdana" pitchFamily="34" charset="0"/>
              </a:rPr>
              <a:t>REINSURANCE</a:t>
            </a:r>
            <a:endParaRPr lang="es-ES" altLang="es-MX" sz="2400" b="1" dirty="0" smtClean="0">
              <a:solidFill>
                <a:srgbClr val="4A452A"/>
              </a:solidFill>
              <a:latin typeface="Verdana" pitchFamily="34" charset="0"/>
            </a:endParaRPr>
          </a:p>
        </p:txBody>
      </p:sp>
      <p:sp>
        <p:nvSpPr>
          <p:cNvPr id="36867" name="3 Marcador de contenido"/>
          <p:cNvSpPr>
            <a:spLocks noGrp="1"/>
          </p:cNvSpPr>
          <p:nvPr>
            <p:ph sz="half" idx="2"/>
          </p:nvPr>
        </p:nvSpPr>
        <p:spPr>
          <a:xfrm>
            <a:off x="684213" y="1557338"/>
            <a:ext cx="8002587" cy="4349750"/>
          </a:xfrm>
        </p:spPr>
        <p:txBody>
          <a:bodyPr/>
          <a:lstStyle/>
          <a:p>
            <a:pPr algn="just">
              <a:defRPr/>
            </a:pPr>
            <a:endParaRPr lang="es-ES" sz="1800" dirty="0" smtClean="0">
              <a:solidFill>
                <a:srgbClr val="4A452A"/>
              </a:solidFill>
              <a:latin typeface="Verdana" pitchFamily="34" charset="0"/>
              <a:ea typeface="Verdana" pitchFamily="34" charset="0"/>
              <a:cs typeface="Verdana" pitchFamily="34" charset="0"/>
            </a:endParaRPr>
          </a:p>
          <a:p>
            <a:pPr marL="0" indent="0" algn="just">
              <a:buNone/>
              <a:defRPr/>
            </a:pPr>
            <a:endParaRPr lang="es-ES" sz="1800" dirty="0" smtClean="0">
              <a:solidFill>
                <a:srgbClr val="4A452A"/>
              </a:solidFill>
              <a:latin typeface="Verdana" pitchFamily="34" charset="0"/>
              <a:ea typeface="Verdana" pitchFamily="34" charset="0"/>
              <a:cs typeface="Verdana" pitchFamily="34" charset="0"/>
            </a:endParaRPr>
          </a:p>
          <a:p>
            <a:pPr marL="0" indent="0" algn="just">
              <a:buNone/>
              <a:defRPr/>
            </a:pPr>
            <a:r>
              <a:rPr lang="en-US" sz="1800" b="1" u="sng" dirty="0" smtClean="0">
                <a:solidFill>
                  <a:srgbClr val="4A452A"/>
                </a:solidFill>
                <a:latin typeface="Verdana" pitchFamily="34" charset="0"/>
                <a:ea typeface="Verdana" pitchFamily="34" charset="0"/>
                <a:cs typeface="Verdana" pitchFamily="34" charset="0"/>
              </a:rPr>
              <a:t>Reinsurance Background </a:t>
            </a:r>
          </a:p>
          <a:p>
            <a:pPr marL="0" indent="0" algn="just">
              <a:buNone/>
              <a:defRPr/>
            </a:pPr>
            <a:endParaRPr lang="en-US" sz="1800" b="1" u="sng" dirty="0" smtClean="0">
              <a:solidFill>
                <a:srgbClr val="4A452A"/>
              </a:solidFill>
              <a:latin typeface="Verdana" pitchFamily="34" charset="0"/>
              <a:ea typeface="Verdana" pitchFamily="34" charset="0"/>
              <a:cs typeface="Verdana" pitchFamily="34" charset="0"/>
            </a:endParaRPr>
          </a:p>
          <a:p>
            <a:pPr algn="just">
              <a:defRPr/>
            </a:pPr>
            <a:r>
              <a:rPr lang="en-US" sz="1800" b="1" dirty="0" smtClean="0">
                <a:solidFill>
                  <a:srgbClr val="4A452A"/>
                </a:solidFill>
                <a:latin typeface="Verdana" pitchFamily="34" charset="0"/>
                <a:ea typeface="Verdana" pitchFamily="34" charset="0"/>
                <a:cs typeface="Verdana" pitchFamily="34" charset="0"/>
              </a:rPr>
              <a:t>Definition</a:t>
            </a:r>
            <a:r>
              <a:rPr lang="en-US" sz="1800" dirty="0" smtClean="0">
                <a:solidFill>
                  <a:srgbClr val="4A452A"/>
                </a:solidFill>
                <a:latin typeface="Verdana" pitchFamily="34" charset="0"/>
                <a:ea typeface="Verdana" pitchFamily="34" charset="0"/>
                <a:cs typeface="Verdana" pitchFamily="34" charset="0"/>
              </a:rPr>
              <a:t>. Agreement in which a reinsurer takes totally o partially a risk already covered by an insurer in the terms and conditions set forth in the respective reinsurance agreement.  </a:t>
            </a:r>
          </a:p>
          <a:p>
            <a:pPr algn="just">
              <a:defRPr/>
            </a:pPr>
            <a:r>
              <a:rPr lang="en-US" sz="1800" b="1" dirty="0" smtClean="0">
                <a:solidFill>
                  <a:srgbClr val="4A452A"/>
                </a:solidFill>
                <a:latin typeface="Verdana" pitchFamily="34" charset="0"/>
                <a:ea typeface="Verdana" pitchFamily="34" charset="0"/>
                <a:cs typeface="Verdana" pitchFamily="34" charset="0"/>
              </a:rPr>
              <a:t>Purpose</a:t>
            </a:r>
            <a:r>
              <a:rPr lang="en-US" sz="1800" dirty="0" smtClean="0">
                <a:solidFill>
                  <a:srgbClr val="4A452A"/>
                </a:solidFill>
                <a:latin typeface="Verdana" pitchFamily="34" charset="0"/>
                <a:ea typeface="Verdana" pitchFamily="34" charset="0"/>
                <a:cs typeface="Verdana" pitchFamily="34" charset="0"/>
              </a:rPr>
              <a:t>. To provide the insurer coverage for certain risks covered by the insurer under the underlying insurance policy or policies.</a:t>
            </a:r>
            <a:endParaRPr lang="en-US" sz="1800" dirty="0">
              <a:solidFill>
                <a:srgbClr val="4A452A"/>
              </a:solidFill>
              <a:latin typeface="Verdana" pitchFamily="34" charset="0"/>
              <a:ea typeface="Verdana" pitchFamily="34" charset="0"/>
              <a:cs typeface="Verdana" pitchFamily="34" charset="0"/>
            </a:endParaRP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a:xfrm>
            <a:off x="611560" y="620688"/>
            <a:ext cx="7561263" cy="1150938"/>
          </a:xfrm>
        </p:spPr>
        <p:txBody>
          <a:bodyPr/>
          <a:lstStyle/>
          <a:p>
            <a:r>
              <a:rPr lang="en-GB" altLang="es-MX" sz="2400" b="1" dirty="0" smtClean="0">
                <a:solidFill>
                  <a:srgbClr val="4A452A"/>
                </a:solidFill>
                <a:latin typeface="Verdana" pitchFamily="34" charset="0"/>
                <a:ea typeface="Verdana" pitchFamily="34" charset="0"/>
                <a:cs typeface="Verdana" pitchFamily="34" charset="0"/>
              </a:rPr>
              <a:t>REINSURANCE</a:t>
            </a:r>
            <a:endParaRPr lang="es-ES" altLang="es-MX" sz="2400" b="1" dirty="0" smtClean="0">
              <a:solidFill>
                <a:srgbClr val="4A452A"/>
              </a:solidFill>
              <a:latin typeface="Verdana" pitchFamily="34" charset="0"/>
            </a:endParaRPr>
          </a:p>
        </p:txBody>
      </p:sp>
      <p:sp>
        <p:nvSpPr>
          <p:cNvPr id="6147" name="3 Marcador de contenido"/>
          <p:cNvSpPr>
            <a:spLocks noGrp="1"/>
          </p:cNvSpPr>
          <p:nvPr>
            <p:ph sz="half" idx="2"/>
          </p:nvPr>
        </p:nvSpPr>
        <p:spPr>
          <a:xfrm>
            <a:off x="684213" y="1412875"/>
            <a:ext cx="8002587" cy="4349750"/>
          </a:xfrm>
        </p:spPr>
        <p:txBody>
          <a:bodyPr/>
          <a:lstStyle/>
          <a:p>
            <a:pPr marL="0" indent="0" algn="just">
              <a:buNone/>
            </a:pPr>
            <a:r>
              <a:rPr lang="es-ES" altLang="es-MX" sz="1800" b="1" u="sng" dirty="0" err="1" smtClean="0">
                <a:solidFill>
                  <a:srgbClr val="4A452A"/>
                </a:solidFill>
                <a:latin typeface="Verdana" panose="020B0604030504040204" pitchFamily="34" charset="0"/>
                <a:ea typeface="Verdana" panose="020B0604030504040204" pitchFamily="34" charset="0"/>
                <a:cs typeface="Verdana" panose="020B0604030504040204" pitchFamily="34" charset="0"/>
              </a:rPr>
              <a:t>Reinsurance</a:t>
            </a:r>
            <a:r>
              <a:rPr lang="es-E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rPr>
              <a:t> </a:t>
            </a:r>
            <a:r>
              <a:rPr lang="es-ES" altLang="es-MX" sz="1800" b="1" u="sng" dirty="0" err="1" smtClean="0">
                <a:solidFill>
                  <a:srgbClr val="4A452A"/>
                </a:solidFill>
                <a:latin typeface="Verdana" panose="020B0604030504040204" pitchFamily="34" charset="0"/>
                <a:ea typeface="Verdana" panose="020B0604030504040204" pitchFamily="34" charset="0"/>
                <a:cs typeface="Verdana" panose="020B0604030504040204" pitchFamily="34" charset="0"/>
              </a:rPr>
              <a:t>Background</a:t>
            </a:r>
            <a:r>
              <a:rPr lang="es-E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rPr>
              <a:t> (</a:t>
            </a:r>
            <a:r>
              <a:rPr lang="es-ES" altLang="es-MX" sz="1800" b="1" u="sng" dirty="0" err="1" smtClean="0">
                <a:solidFill>
                  <a:srgbClr val="4A452A"/>
                </a:solidFill>
                <a:latin typeface="Verdana" panose="020B0604030504040204" pitchFamily="34" charset="0"/>
                <a:ea typeface="Verdana" panose="020B0604030504040204" pitchFamily="34" charset="0"/>
                <a:cs typeface="Verdana" panose="020B0604030504040204" pitchFamily="34" charset="0"/>
              </a:rPr>
              <a:t>cont</a:t>
            </a:r>
            <a:r>
              <a:rPr lang="es-E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es-E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endParaRPr>
          </a:p>
          <a:p>
            <a:pPr marL="0" indent="0" algn="just">
              <a:buNone/>
              <a:defRPr/>
            </a:pPr>
            <a:r>
              <a:rPr lang="en-US" altLang="es-MX" sz="1800" b="1" dirty="0" smtClean="0">
                <a:solidFill>
                  <a:srgbClr val="4A452A"/>
                </a:solidFill>
                <a:latin typeface="Verdana" pitchFamily="34" charset="0"/>
                <a:ea typeface="Verdana" pitchFamily="34" charset="0"/>
                <a:cs typeface="Verdana" pitchFamily="34" charset="0"/>
              </a:rPr>
              <a:t>Applicable </a:t>
            </a:r>
            <a:r>
              <a:rPr lang="en-US" altLang="es-MX" sz="1800" b="1" dirty="0">
                <a:solidFill>
                  <a:srgbClr val="4A452A"/>
                </a:solidFill>
                <a:latin typeface="Verdana" pitchFamily="34" charset="0"/>
                <a:ea typeface="Verdana" pitchFamily="34" charset="0"/>
                <a:cs typeface="Verdana" pitchFamily="34" charset="0"/>
              </a:rPr>
              <a:t>Law</a:t>
            </a:r>
          </a:p>
          <a:p>
            <a:pPr algn="just"/>
            <a:r>
              <a:rPr lang="en-US" altLang="es-MX" sz="2000" dirty="0" smtClean="0">
                <a:solidFill>
                  <a:srgbClr val="4A452A"/>
                </a:solidFill>
                <a:latin typeface="Verdana" pitchFamily="34" charset="0"/>
                <a:ea typeface="Verdana" pitchFamily="34" charset="0"/>
                <a:cs typeface="Verdana" pitchFamily="34" charset="0"/>
              </a:rPr>
              <a:t>The reinsurance agreement is a commercial agreement, not denominated nor expressly regulated in Mexican law.</a:t>
            </a:r>
          </a:p>
          <a:p>
            <a:pPr algn="just"/>
            <a:r>
              <a:rPr lang="en-US" altLang="es-MX" sz="2000" dirty="0" smtClean="0">
                <a:solidFill>
                  <a:srgbClr val="4A452A"/>
                </a:solidFill>
                <a:latin typeface="Verdana" pitchFamily="34" charset="0"/>
                <a:ea typeface="Verdana" pitchFamily="34" charset="0"/>
                <a:cs typeface="Verdana" pitchFamily="34" charset="0"/>
              </a:rPr>
              <a:t>The Insurance Contract Law does not expressly apply to reinsurance agreements.</a:t>
            </a:r>
          </a:p>
          <a:p>
            <a:pPr algn="just"/>
            <a:r>
              <a:rPr lang="en-US" altLang="es-MX" sz="2000" dirty="0" smtClean="0">
                <a:solidFill>
                  <a:srgbClr val="4A452A"/>
                </a:solidFill>
                <a:latin typeface="Verdana" pitchFamily="34" charset="0"/>
                <a:ea typeface="Verdana" pitchFamily="34" charset="0"/>
                <a:cs typeface="Verdana" pitchFamily="34" charset="0"/>
              </a:rPr>
              <a:t>Commercial agreements that are not denominated nor expressly regulated follow the rules generally applicable to commercial agreements set forth in the Commercial and </a:t>
            </a:r>
            <a:r>
              <a:rPr lang="en-US" altLang="es-MX" sz="2000" dirty="0">
                <a:solidFill>
                  <a:srgbClr val="4A452A"/>
                </a:solidFill>
                <a:latin typeface="Verdana" pitchFamily="34" charset="0"/>
                <a:ea typeface="Verdana" pitchFamily="34" charset="0"/>
                <a:cs typeface="Verdana" pitchFamily="34" charset="0"/>
              </a:rPr>
              <a:t>the </a:t>
            </a:r>
            <a:r>
              <a:rPr lang="en-US" altLang="es-MX" sz="2000" dirty="0" smtClean="0">
                <a:solidFill>
                  <a:srgbClr val="4A452A"/>
                </a:solidFill>
                <a:latin typeface="Verdana" pitchFamily="34" charset="0"/>
                <a:ea typeface="Verdana" pitchFamily="34" charset="0"/>
                <a:cs typeface="Verdana" pitchFamily="34" charset="0"/>
              </a:rPr>
              <a:t>Federal Civil Code</a:t>
            </a:r>
            <a:r>
              <a:rPr lang="en-US" altLang="es-MX" sz="2000" dirty="0">
                <a:solidFill>
                  <a:srgbClr val="4A452A"/>
                </a:solidFill>
                <a:latin typeface="Verdana" pitchFamily="34" charset="0"/>
                <a:ea typeface="Verdana" pitchFamily="34" charset="0"/>
                <a:cs typeface="Verdana" pitchFamily="34" charset="0"/>
              </a:rPr>
              <a:t>.</a:t>
            </a: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8229600" cy="1143000"/>
          </a:xfrm>
        </p:spPr>
        <p:txBody>
          <a:bodyPr/>
          <a:lstStyle/>
          <a:p>
            <a:r>
              <a:rPr lang="en-US" sz="2400" b="1" dirty="0" smtClean="0">
                <a:solidFill>
                  <a:srgbClr val="4A452A"/>
                </a:solidFill>
                <a:latin typeface="Verdana" pitchFamily="34" charset="0"/>
                <a:ea typeface="Verdana" pitchFamily="34" charset="0"/>
                <a:cs typeface="Verdana" pitchFamily="34" charset="0"/>
              </a:rPr>
              <a:t>REINSURANCE</a:t>
            </a:r>
            <a:br>
              <a:rPr lang="en-US" sz="2400" b="1" dirty="0" smtClean="0">
                <a:solidFill>
                  <a:srgbClr val="4A452A"/>
                </a:solidFill>
                <a:latin typeface="Verdana" pitchFamily="34" charset="0"/>
                <a:ea typeface="Verdana" pitchFamily="34" charset="0"/>
                <a:cs typeface="Verdana" pitchFamily="34" charset="0"/>
              </a:rPr>
            </a:br>
            <a:endParaRPr lang="en-US" sz="2400" b="1" dirty="0">
              <a:solidFill>
                <a:srgbClr val="4A452A"/>
              </a:solidFill>
              <a:latin typeface="Verdana" pitchFamily="34" charset="0"/>
              <a:ea typeface="Verdana" pitchFamily="34" charset="0"/>
              <a:cs typeface="Verdana" pitchFamily="34" charset="0"/>
            </a:endParaRPr>
          </a:p>
        </p:txBody>
      </p:sp>
      <p:sp>
        <p:nvSpPr>
          <p:cNvPr id="7" name="3 Marcador de contenido"/>
          <p:cNvSpPr>
            <a:spLocks noGrp="1"/>
          </p:cNvSpPr>
          <p:nvPr>
            <p:ph sz="half" idx="2"/>
          </p:nvPr>
        </p:nvSpPr>
        <p:spPr>
          <a:xfrm>
            <a:off x="684213" y="1412875"/>
            <a:ext cx="8002587" cy="4349750"/>
          </a:xfrm>
        </p:spPr>
        <p:txBody>
          <a:bodyPr/>
          <a:lstStyle/>
          <a:p>
            <a:pPr marL="0" indent="0" algn="just">
              <a:buNone/>
            </a:pPr>
            <a:r>
              <a:rPr lang="en-U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rPr>
              <a:t>Reinsurance Background </a:t>
            </a:r>
            <a:r>
              <a:rPr lang="en-US" altLang="es-MX" sz="1800" b="1" u="sng" dirty="0">
                <a:solidFill>
                  <a:srgbClr val="4A452A"/>
                </a:solidFill>
                <a:latin typeface="Verdana" panose="020B0604030504040204" pitchFamily="34" charset="0"/>
                <a:ea typeface="Verdana" panose="020B0604030504040204" pitchFamily="34" charset="0"/>
                <a:cs typeface="Verdana" panose="020B0604030504040204" pitchFamily="34" charset="0"/>
              </a:rPr>
              <a:t>(</a:t>
            </a:r>
            <a:r>
              <a:rPr lang="en-US" altLang="es-MX" sz="1800" b="1" u="sng" dirty="0" err="1">
                <a:solidFill>
                  <a:srgbClr val="4A452A"/>
                </a:solidFill>
                <a:latin typeface="Verdana" panose="020B0604030504040204" pitchFamily="34" charset="0"/>
                <a:ea typeface="Verdana" panose="020B0604030504040204" pitchFamily="34" charset="0"/>
                <a:cs typeface="Verdana" panose="020B0604030504040204" pitchFamily="34" charset="0"/>
              </a:rPr>
              <a:t>cont</a:t>
            </a:r>
            <a:r>
              <a:rPr lang="en-U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en-U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endParaRPr>
          </a:p>
          <a:p>
            <a:pPr algn="just"/>
            <a:r>
              <a:rPr lang="en-US" altLang="es-MX" sz="1800" dirty="0" smtClean="0">
                <a:solidFill>
                  <a:srgbClr val="4A452A"/>
                </a:solidFill>
                <a:latin typeface="Verdana" panose="020B0604030504040204" pitchFamily="34" charset="0"/>
                <a:ea typeface="Verdana" panose="020B0604030504040204" pitchFamily="34" charset="0"/>
                <a:cs typeface="Verdana" panose="020B0604030504040204" pitchFamily="34" charset="0"/>
              </a:rPr>
              <a:t>Reinsurer is only responsible to pay the insured in the terms and subject to the conditions set forth in the reinsurance agreement. </a:t>
            </a:r>
          </a:p>
          <a:p>
            <a:pPr algn="just"/>
            <a:r>
              <a:rPr lang="en-US" sz="1800" dirty="0" smtClean="0">
                <a:solidFill>
                  <a:srgbClr val="4A452A"/>
                </a:solidFill>
                <a:latin typeface="Verdana" pitchFamily="34" charset="0"/>
                <a:ea typeface="Verdana" pitchFamily="34" charset="0"/>
                <a:cs typeface="Verdana" pitchFamily="34" charset="0"/>
              </a:rPr>
              <a:t>Mexican </a:t>
            </a:r>
            <a:r>
              <a:rPr lang="en-US" sz="1800" dirty="0">
                <a:solidFill>
                  <a:srgbClr val="4A452A"/>
                </a:solidFill>
                <a:latin typeface="Verdana" pitchFamily="34" charset="0"/>
                <a:ea typeface="Verdana" pitchFamily="34" charset="0"/>
                <a:cs typeface="Verdana" pitchFamily="34" charset="0"/>
              </a:rPr>
              <a:t>law </a:t>
            </a:r>
            <a:r>
              <a:rPr lang="en-US" sz="1800" dirty="0" smtClean="0">
                <a:solidFill>
                  <a:srgbClr val="4A452A"/>
                </a:solidFill>
                <a:latin typeface="Verdana" pitchFamily="34" charset="0"/>
                <a:ea typeface="Verdana" pitchFamily="34" charset="0"/>
                <a:cs typeface="Verdana" pitchFamily="34" charset="0"/>
              </a:rPr>
              <a:t>provides that </a:t>
            </a:r>
            <a:r>
              <a:rPr lang="en-US" sz="1800" dirty="0">
                <a:solidFill>
                  <a:srgbClr val="4A452A"/>
                </a:solidFill>
                <a:latin typeface="Verdana" pitchFamily="34" charset="0"/>
                <a:ea typeface="Verdana" pitchFamily="34" charset="0"/>
                <a:cs typeface="Verdana" pitchFamily="34" charset="0"/>
              </a:rPr>
              <a:t>the </a:t>
            </a:r>
            <a:r>
              <a:rPr lang="en-US" sz="1800" b="1" dirty="0">
                <a:solidFill>
                  <a:srgbClr val="4A452A"/>
                </a:solidFill>
                <a:latin typeface="Verdana" pitchFamily="34" charset="0"/>
                <a:ea typeface="Verdana" pitchFamily="34" charset="0"/>
                <a:cs typeface="Verdana" pitchFamily="34" charset="0"/>
              </a:rPr>
              <a:t>i</a:t>
            </a:r>
            <a:r>
              <a:rPr lang="en-US" sz="1800" b="1" dirty="0" smtClean="0">
                <a:solidFill>
                  <a:srgbClr val="4A452A"/>
                </a:solidFill>
                <a:latin typeface="Verdana" pitchFamily="34" charset="0"/>
                <a:ea typeface="Verdana" pitchFamily="34" charset="0"/>
                <a:cs typeface="Verdana" pitchFamily="34" charset="0"/>
              </a:rPr>
              <a:t>nsurer </a:t>
            </a:r>
            <a:r>
              <a:rPr lang="en-US" sz="1800" b="1" dirty="0">
                <a:solidFill>
                  <a:srgbClr val="4A452A"/>
                </a:solidFill>
                <a:latin typeface="Verdana" pitchFamily="34" charset="0"/>
                <a:ea typeface="Verdana" pitchFamily="34" charset="0"/>
                <a:cs typeface="Verdana" pitchFamily="34" charset="0"/>
              </a:rPr>
              <a:t>is the only responsible </a:t>
            </a:r>
            <a:r>
              <a:rPr lang="en-US" sz="1800" b="1" dirty="0" smtClean="0">
                <a:solidFill>
                  <a:srgbClr val="4A452A"/>
                </a:solidFill>
                <a:latin typeface="Verdana" pitchFamily="34" charset="0"/>
                <a:ea typeface="Verdana" pitchFamily="34" charset="0"/>
                <a:cs typeface="Verdana" pitchFamily="34" charset="0"/>
              </a:rPr>
              <a:t>party before the insured, </a:t>
            </a:r>
            <a:r>
              <a:rPr lang="en-US" sz="1800" b="1" u="sng" dirty="0" smtClean="0">
                <a:solidFill>
                  <a:srgbClr val="4A452A"/>
                </a:solidFill>
                <a:latin typeface="Verdana" pitchFamily="34" charset="0"/>
                <a:ea typeface="Verdana" pitchFamily="34" charset="0"/>
                <a:cs typeface="Verdana" pitchFamily="34" charset="0"/>
              </a:rPr>
              <a:t>irrespective on whether the risk is reinsured</a:t>
            </a:r>
            <a:r>
              <a:rPr lang="en-US" sz="1800" dirty="0" smtClean="0">
                <a:solidFill>
                  <a:srgbClr val="4A452A"/>
                </a:solidFill>
                <a:latin typeface="Verdana" pitchFamily="34" charset="0"/>
                <a:ea typeface="Verdana" pitchFamily="34" charset="0"/>
                <a:cs typeface="Verdana" pitchFamily="34" charset="0"/>
              </a:rPr>
              <a:t>.</a:t>
            </a:r>
            <a:endParaRPr lang="en-US" sz="1800" dirty="0">
              <a:solidFill>
                <a:srgbClr val="4A452A"/>
              </a:solidFill>
              <a:latin typeface="Verdana" pitchFamily="34" charset="0"/>
              <a:ea typeface="Verdana" pitchFamily="34" charset="0"/>
              <a:cs typeface="Verdana" pitchFamily="34" charset="0"/>
            </a:endParaRPr>
          </a:p>
          <a:p>
            <a:pPr algn="just"/>
            <a:r>
              <a:rPr lang="en-US" altLang="es-MX" sz="1800" dirty="0" smtClean="0">
                <a:solidFill>
                  <a:srgbClr val="4A452A"/>
                </a:solidFill>
                <a:latin typeface="Verdana" panose="020B0604030504040204" pitchFamily="34" charset="0"/>
                <a:ea typeface="Verdana" panose="020B0604030504040204" pitchFamily="34" charset="0"/>
                <a:cs typeface="Verdana" panose="020B0604030504040204" pitchFamily="34" charset="0"/>
              </a:rPr>
              <a:t>Reinsurer is liable to the insurer for its obligations under the reinsurance agreement but has not legal relationship with, nor liability to the insured.</a:t>
            </a:r>
            <a:endParaRPr lang="en-US" altLang="es-MX" sz="1800" dirty="0">
              <a:solidFill>
                <a:srgbClr val="4A452A"/>
              </a:solidFill>
              <a:latin typeface="Verdana" panose="020B0604030504040204" pitchFamily="34" charset="0"/>
              <a:ea typeface="Verdana" panose="020B0604030504040204" pitchFamily="34" charset="0"/>
              <a:cs typeface="Verdana" panose="020B0604030504040204" pitchFamily="34" charset="0"/>
            </a:endParaRPr>
          </a:p>
          <a:p>
            <a:pPr algn="just"/>
            <a:r>
              <a:rPr lang="en-US" altLang="es-MX" sz="1800" dirty="0" smtClean="0">
                <a:solidFill>
                  <a:srgbClr val="4A452A"/>
                </a:solidFill>
                <a:latin typeface="Verdana" panose="020B0604030504040204" pitchFamily="34" charset="0"/>
                <a:ea typeface="Verdana" panose="020B0604030504040204" pitchFamily="34" charset="0"/>
                <a:cs typeface="Verdana" panose="020B0604030504040204" pitchFamily="34" charset="0"/>
              </a:rPr>
              <a:t>The Federal Civil Code provides that each </a:t>
            </a:r>
            <a:r>
              <a:rPr lang="en-US" altLang="es-MX" sz="1800" dirty="0">
                <a:solidFill>
                  <a:srgbClr val="4A452A"/>
                </a:solidFill>
                <a:latin typeface="Verdana" panose="020B0604030504040204" pitchFamily="34" charset="0"/>
                <a:ea typeface="Verdana" panose="020B0604030504040204" pitchFamily="34" charset="0"/>
                <a:cs typeface="Verdana" panose="020B0604030504040204" pitchFamily="34" charset="0"/>
              </a:rPr>
              <a:t>party </a:t>
            </a:r>
            <a:r>
              <a:rPr lang="en-US" altLang="es-MX" sz="1800" dirty="0" smtClean="0">
                <a:solidFill>
                  <a:srgbClr val="4A452A"/>
                </a:solidFill>
                <a:latin typeface="Verdana" panose="020B0604030504040204" pitchFamily="34" charset="0"/>
                <a:ea typeface="Verdana" panose="020B0604030504040204" pitchFamily="34" charset="0"/>
                <a:cs typeface="Verdana" panose="020B0604030504040204" pitchFamily="34" charset="0"/>
              </a:rPr>
              <a:t>shall be liable for damages caused to the other party.</a:t>
            </a:r>
            <a:endParaRPr lang="en-US" altLang="es-MX" sz="1800" dirty="0">
              <a:solidFill>
                <a:srgbClr val="4A452A"/>
              </a:solidFill>
              <a:latin typeface="Verdana" panose="020B0604030504040204" pitchFamily="34" charset="0"/>
              <a:ea typeface="Verdana" panose="020B0604030504040204" pitchFamily="34" charset="0"/>
              <a:cs typeface="Verdana" panose="020B0604030504040204" pitchFamily="34" charset="0"/>
            </a:endParaRPr>
          </a:p>
          <a:p>
            <a:pPr algn="just"/>
            <a:endParaRPr lang="en-US" altLang="es-MX" sz="1800" dirty="0">
              <a:solidFill>
                <a:srgbClr val="4A452A"/>
              </a:solidFill>
              <a:latin typeface="Verdana" panose="020B0604030504040204" pitchFamily="34" charset="0"/>
              <a:ea typeface="Verdana" panose="020B0604030504040204" pitchFamily="34" charset="0"/>
              <a:cs typeface="Verdana" panose="020B0604030504040204" pitchFamily="34" charset="0"/>
            </a:endParaRPr>
          </a:p>
          <a:p>
            <a:pPr algn="just"/>
            <a:endParaRPr lang="en-US" altLang="es-MX" sz="1800" b="1" u="sng" dirty="0" smtClean="0">
              <a:solidFill>
                <a:srgbClr val="4A452A"/>
              </a:solidFill>
              <a:latin typeface="Verdana" panose="020B0604030504040204" pitchFamily="34" charset="0"/>
              <a:ea typeface="Verdana" panose="020B0604030504040204" pitchFamily="34" charset="0"/>
              <a:cs typeface="Verdana" panose="020B0604030504040204" pitchFamily="34" charset="0"/>
            </a:endParaRPr>
          </a:p>
          <a:p>
            <a:pPr algn="just"/>
            <a:endParaRPr lang="en-US" altLang="es-MX" sz="1800" b="1" u="sng" dirty="0">
              <a:solidFill>
                <a:srgbClr val="4A452A"/>
              </a:solidFill>
              <a:latin typeface="Verdana" panose="020B0604030504040204" pitchFamily="34" charset="0"/>
              <a:ea typeface="Verdana" panose="020B0604030504040204" pitchFamily="34" charset="0"/>
              <a:cs typeface="Verdana" panose="020B0604030504040204" pitchFamily="34" charset="0"/>
            </a:endParaRPr>
          </a:p>
        </p:txBody>
      </p:sp>
      <p:sp>
        <p:nvSpPr>
          <p:cNvPr id="3" name="Footer Placeholder 2"/>
          <p:cNvSpPr>
            <a:spLocks noGrp="1"/>
          </p:cNvSpPr>
          <p:nvPr>
            <p:ph type="ftr" sz="quarter" idx="11"/>
          </p:nvPr>
        </p:nvSpPr>
        <p:spPr/>
        <p:txBody>
          <a:bodyPr/>
          <a:lstStyle/>
          <a:p>
            <a:pPr>
              <a:defRPr/>
            </a:pPr>
            <a:endParaRPr lang="es-MX" dirty="0"/>
          </a:p>
        </p:txBody>
      </p:sp>
    </p:spTree>
    <p:extLst>
      <p:ext uri="{BB962C8B-B14F-4D97-AF65-F5344CB8AC3E}">
        <p14:creationId xmlns:p14="http://schemas.microsoft.com/office/powerpoint/2010/main" val="3787185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Marcador de contenido"/>
          <p:cNvSpPr>
            <a:spLocks noGrp="1"/>
          </p:cNvSpPr>
          <p:nvPr>
            <p:ph sz="half" idx="2"/>
          </p:nvPr>
        </p:nvSpPr>
        <p:spPr>
          <a:xfrm>
            <a:off x="539552" y="1052736"/>
            <a:ext cx="8002587" cy="4349750"/>
          </a:xfrm>
        </p:spPr>
        <p:txBody>
          <a:bodyPr/>
          <a:lstStyle/>
          <a:p>
            <a:pPr marL="0" indent="0" algn="just">
              <a:buNone/>
            </a:pPr>
            <a:r>
              <a:rPr lang="en-US" altLang="es-MX" sz="2000" i="1" dirty="0" smtClean="0">
                <a:solidFill>
                  <a:srgbClr val="4A452A"/>
                </a:solidFill>
                <a:latin typeface="Verdana" pitchFamily="34" charset="0"/>
                <a:ea typeface="Verdana" pitchFamily="34" charset="0"/>
                <a:cs typeface="Verdana" pitchFamily="34" charset="0"/>
              </a:rPr>
              <a:t>Can </a:t>
            </a:r>
            <a:r>
              <a:rPr lang="en-US" altLang="es-MX" sz="2000" i="1" dirty="0">
                <a:solidFill>
                  <a:srgbClr val="4A452A"/>
                </a:solidFill>
                <a:latin typeface="Verdana" pitchFamily="34" charset="0"/>
                <a:ea typeface="Verdana" pitchFamily="34" charset="0"/>
                <a:cs typeface="Verdana" pitchFamily="34" charset="0"/>
              </a:rPr>
              <a:t>the </a:t>
            </a:r>
            <a:r>
              <a:rPr lang="en-US" altLang="es-MX" sz="2000" i="1" dirty="0" smtClean="0">
                <a:solidFill>
                  <a:srgbClr val="4A452A"/>
                </a:solidFill>
                <a:latin typeface="Verdana" pitchFamily="34" charset="0"/>
                <a:ea typeface="Verdana" pitchFamily="34" charset="0"/>
                <a:cs typeface="Verdana" pitchFamily="34" charset="0"/>
              </a:rPr>
              <a:t>Insurer </a:t>
            </a:r>
            <a:r>
              <a:rPr lang="en-US" altLang="es-MX" sz="2000" i="1" dirty="0">
                <a:solidFill>
                  <a:srgbClr val="4A452A"/>
                </a:solidFill>
                <a:latin typeface="Verdana" pitchFamily="34" charset="0"/>
                <a:ea typeface="Verdana" pitchFamily="34" charset="0"/>
                <a:cs typeface="Verdana" pitchFamily="34" charset="0"/>
              </a:rPr>
              <a:t>pass on to the </a:t>
            </a:r>
            <a:r>
              <a:rPr lang="en-US" altLang="es-MX" sz="2000" i="1" dirty="0" smtClean="0">
                <a:solidFill>
                  <a:srgbClr val="4A452A"/>
                </a:solidFill>
                <a:latin typeface="Verdana" pitchFamily="34" charset="0"/>
                <a:ea typeface="Verdana" pitchFamily="34" charset="0"/>
                <a:cs typeface="Verdana" pitchFamily="34" charset="0"/>
              </a:rPr>
              <a:t>Reinsurer </a:t>
            </a:r>
            <a:r>
              <a:rPr lang="en-US" altLang="es-MX" sz="2000" i="1" dirty="0">
                <a:solidFill>
                  <a:srgbClr val="4A452A"/>
                </a:solidFill>
                <a:latin typeface="Verdana" pitchFamily="34" charset="0"/>
                <a:ea typeface="Verdana" pitchFamily="34" charset="0"/>
                <a:cs typeface="Verdana" pitchFamily="34" charset="0"/>
              </a:rPr>
              <a:t>any damages or penalties it would have paid for late payment of claims due to its own negligence or failure to pay </a:t>
            </a:r>
            <a:r>
              <a:rPr lang="en-US" altLang="es-MX" sz="2000" i="1" dirty="0" smtClean="0">
                <a:solidFill>
                  <a:srgbClr val="4A452A"/>
                </a:solidFill>
                <a:latin typeface="Verdana" pitchFamily="34" charset="0"/>
                <a:ea typeface="Verdana" pitchFamily="34" charset="0"/>
                <a:cs typeface="Verdana" pitchFamily="34" charset="0"/>
              </a:rPr>
              <a:t>timely?</a:t>
            </a:r>
            <a:endParaRPr lang="en-US" altLang="es-MX" sz="2000" b="1" dirty="0">
              <a:solidFill>
                <a:srgbClr val="4A452A"/>
              </a:solidFill>
              <a:latin typeface="Verdana" pitchFamily="34" charset="0"/>
            </a:endParaRPr>
          </a:p>
          <a:p>
            <a:pPr algn="just"/>
            <a:r>
              <a:rPr lang="en-US" altLang="es-MX" sz="2000" dirty="0" smtClean="0">
                <a:solidFill>
                  <a:srgbClr val="4A452A"/>
                </a:solidFill>
                <a:latin typeface="Verdana" pitchFamily="34" charset="0"/>
                <a:ea typeface="Verdana" pitchFamily="34" charset="0"/>
                <a:cs typeface="Verdana" pitchFamily="34" charset="0"/>
              </a:rPr>
              <a:t>Yes, if the parties expressly agree to the foregoing in the reinsurance agreement. </a:t>
            </a:r>
          </a:p>
          <a:p>
            <a:pPr algn="just"/>
            <a:r>
              <a:rPr lang="en-US" altLang="es-MX" sz="2000" dirty="0" smtClean="0">
                <a:solidFill>
                  <a:srgbClr val="4A452A"/>
                </a:solidFill>
                <a:latin typeface="Verdana" pitchFamily="34" charset="0"/>
                <a:ea typeface="Verdana" pitchFamily="34" charset="0"/>
                <a:cs typeface="Verdana" pitchFamily="34" charset="0"/>
              </a:rPr>
              <a:t>As a general rule, and provided the reinsurer did not breach its obligations under the reinsurance agreement or caused the late payment or liability of the insured, the insurer is liable for its default and any moratorium compensation, damages or penalties.</a:t>
            </a:r>
          </a:p>
          <a:p>
            <a:pPr algn="just"/>
            <a:r>
              <a:rPr lang="en-US" altLang="es-MX" sz="2000" dirty="0" smtClean="0">
                <a:solidFill>
                  <a:srgbClr val="4A452A"/>
                </a:solidFill>
                <a:latin typeface="Verdana" pitchFamily="34" charset="0"/>
                <a:ea typeface="Verdana" pitchFamily="34" charset="0"/>
                <a:cs typeface="Verdana" pitchFamily="34" charset="0"/>
              </a:rPr>
              <a:t>The Reinsurer shall be released of any obligation by reimbursing the payment made by the insured exclusive of moratorium compensation, damages or penalties.</a:t>
            </a:r>
          </a:p>
          <a:p>
            <a:pPr algn="just"/>
            <a:endParaRPr lang="es-ES" altLang="es-MX" sz="1800" dirty="0" smtClean="0">
              <a:solidFill>
                <a:srgbClr val="4A452A"/>
              </a:solidFill>
              <a:latin typeface="Verdana" pitchFamily="34" charset="0"/>
              <a:ea typeface="Verdana" pitchFamily="34" charset="0"/>
              <a:cs typeface="Verdana" pitchFamily="34" charset="0"/>
            </a:endParaRPr>
          </a:p>
        </p:txBody>
      </p:sp>
      <p:sp>
        <p:nvSpPr>
          <p:cNvPr id="7171" name="1 Título"/>
          <p:cNvSpPr>
            <a:spLocks noGrp="1"/>
          </p:cNvSpPr>
          <p:nvPr>
            <p:ph type="title"/>
          </p:nvPr>
        </p:nvSpPr>
        <p:spPr>
          <a:xfrm>
            <a:off x="539750" y="333375"/>
            <a:ext cx="7561263" cy="1150938"/>
          </a:xfrm>
        </p:spPr>
        <p:txBody>
          <a:bodyPr/>
          <a:lstStyle/>
          <a:p>
            <a:r>
              <a:rPr lang="es-ES" altLang="es-MX" sz="2400" b="1" dirty="0" smtClean="0">
                <a:solidFill>
                  <a:srgbClr val="4A452A"/>
                </a:solidFill>
                <a:latin typeface="Verdana" pitchFamily="34" charset="0"/>
              </a:rPr>
              <a:t>REINSURANCE COVERAGE</a:t>
            </a:r>
            <a:br>
              <a:rPr lang="es-ES" altLang="es-MX" sz="2400" b="1" dirty="0" smtClean="0">
                <a:solidFill>
                  <a:srgbClr val="4A452A"/>
                </a:solidFill>
                <a:latin typeface="Verdana" pitchFamily="34" charset="0"/>
              </a:rPr>
            </a:br>
            <a:r>
              <a:rPr lang="es-ES" altLang="es-MX" sz="2400" b="1" dirty="0" smtClean="0">
                <a:solidFill>
                  <a:srgbClr val="4A452A"/>
                </a:solidFill>
                <a:latin typeface="Verdana" pitchFamily="34" charset="0"/>
              </a:rPr>
              <a:t/>
            </a:r>
            <a:br>
              <a:rPr lang="es-ES" altLang="es-MX" sz="2400" b="1" dirty="0" smtClean="0">
                <a:solidFill>
                  <a:srgbClr val="4A452A"/>
                </a:solidFill>
                <a:latin typeface="Verdana" pitchFamily="34" charset="0"/>
              </a:rPr>
            </a:br>
            <a:endParaRPr lang="es-ES" altLang="es-MX" sz="2400" b="1" dirty="0" smtClean="0">
              <a:solidFill>
                <a:srgbClr val="4A452A"/>
              </a:solidFill>
              <a:latin typeface="Verdana" pitchFamily="34" charset="0"/>
            </a:endParaRP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3 Marcador de contenido"/>
          <p:cNvSpPr>
            <a:spLocks noGrp="1"/>
          </p:cNvSpPr>
          <p:nvPr>
            <p:ph sz="half" idx="2"/>
          </p:nvPr>
        </p:nvSpPr>
        <p:spPr>
          <a:xfrm>
            <a:off x="683568" y="1412776"/>
            <a:ext cx="8002587" cy="4349750"/>
          </a:xfrm>
        </p:spPr>
        <p:txBody>
          <a:bodyPr/>
          <a:lstStyle/>
          <a:p>
            <a:pPr marL="0" lvl="1" indent="0" algn="just">
              <a:buNone/>
            </a:pPr>
            <a:r>
              <a:rPr lang="en-US" altLang="es-MX" i="1" dirty="0">
                <a:solidFill>
                  <a:srgbClr val="4A452A"/>
                </a:solidFill>
                <a:latin typeface="Verdana" pitchFamily="34" charset="0"/>
                <a:ea typeface="Verdana" pitchFamily="34" charset="0"/>
                <a:cs typeface="Verdana" pitchFamily="34" charset="0"/>
              </a:rPr>
              <a:t>Would damages be payable by the </a:t>
            </a:r>
            <a:r>
              <a:rPr lang="en-US" altLang="es-MX" i="1" dirty="0" smtClean="0">
                <a:solidFill>
                  <a:srgbClr val="4A452A"/>
                </a:solidFill>
                <a:latin typeface="Verdana" pitchFamily="34" charset="0"/>
                <a:ea typeface="Verdana" pitchFamily="34" charset="0"/>
                <a:cs typeface="Verdana" pitchFamily="34" charset="0"/>
              </a:rPr>
              <a:t>Reinsurer </a:t>
            </a:r>
            <a:r>
              <a:rPr lang="en-US" altLang="es-MX" i="1" dirty="0">
                <a:solidFill>
                  <a:srgbClr val="4A452A"/>
                </a:solidFill>
                <a:latin typeface="Verdana" pitchFamily="34" charset="0"/>
                <a:ea typeface="Verdana" pitchFamily="34" charset="0"/>
                <a:cs typeface="Verdana" pitchFamily="34" charset="0"/>
              </a:rPr>
              <a:t>if it delays payment of the claim reported by the </a:t>
            </a:r>
            <a:r>
              <a:rPr lang="en-US" altLang="es-MX" i="1" dirty="0" smtClean="0">
                <a:solidFill>
                  <a:srgbClr val="4A452A"/>
                </a:solidFill>
                <a:latin typeface="Verdana" pitchFamily="34" charset="0"/>
                <a:ea typeface="Verdana" pitchFamily="34" charset="0"/>
                <a:cs typeface="Verdana" pitchFamily="34" charset="0"/>
              </a:rPr>
              <a:t>Insurer?</a:t>
            </a:r>
            <a:endParaRPr lang="en-US" altLang="es-MX" sz="1600" dirty="0" smtClean="0">
              <a:solidFill>
                <a:srgbClr val="4A452A"/>
              </a:solidFill>
              <a:latin typeface="Verdana" pitchFamily="34" charset="0"/>
              <a:ea typeface="Verdana" pitchFamily="34" charset="0"/>
              <a:cs typeface="Verdana" pitchFamily="34" charset="0"/>
            </a:endParaRPr>
          </a:p>
          <a:p>
            <a:pPr marL="342900" lvl="1" indent="-342900" algn="just">
              <a:buFont typeface="Arial" charset="0"/>
              <a:buChar char="•"/>
            </a:pPr>
            <a:r>
              <a:rPr lang="en-US" altLang="es-MX" sz="1800" dirty="0" smtClean="0">
                <a:solidFill>
                  <a:srgbClr val="4A452A"/>
                </a:solidFill>
                <a:latin typeface="Verdana" pitchFamily="34" charset="0"/>
                <a:ea typeface="Verdana" pitchFamily="34" charset="0"/>
                <a:cs typeface="Verdana" pitchFamily="34" charset="0"/>
              </a:rPr>
              <a:t>Yes, if the damages payable by the insurer are a direct consequence of a breach by the reinsurer to its obligations under the reinsurance agreement.</a:t>
            </a:r>
          </a:p>
          <a:p>
            <a:pPr marL="342900" lvl="1" indent="-342900" algn="just">
              <a:buFont typeface="Arial" charset="0"/>
              <a:buChar char="•"/>
            </a:pPr>
            <a:r>
              <a:rPr lang="en-US" altLang="es-MX" sz="1800" dirty="0" smtClean="0">
                <a:solidFill>
                  <a:srgbClr val="4A452A"/>
                </a:solidFill>
                <a:latin typeface="Verdana" pitchFamily="34" charset="0"/>
                <a:ea typeface="Verdana" pitchFamily="34" charset="0"/>
                <a:cs typeface="Verdana" pitchFamily="34" charset="0"/>
              </a:rPr>
              <a:t>No, if the reinsurer did not breach any of its obligations under the reinsurance agreement.</a:t>
            </a:r>
          </a:p>
          <a:p>
            <a:pPr marL="342900" lvl="1" indent="-342900" algn="just">
              <a:buFont typeface="Arial" charset="0"/>
              <a:buChar char="•"/>
            </a:pPr>
            <a:r>
              <a:rPr lang="en-US" altLang="es-MX" sz="1800" dirty="0" smtClean="0">
                <a:solidFill>
                  <a:srgbClr val="4A452A"/>
                </a:solidFill>
                <a:latin typeface="Verdana" pitchFamily="34" charset="0"/>
                <a:ea typeface="Verdana" pitchFamily="34" charset="0"/>
                <a:cs typeface="Verdana" pitchFamily="34" charset="0"/>
              </a:rPr>
              <a:t>In any case, the insurer is bound to pay any compensation due to the insured, irrespective on whether or not the reinsurer pays or delays payment of the reinsurance agreement, as the insurer is the only party liable to the insured.</a:t>
            </a:r>
          </a:p>
          <a:p>
            <a:pPr marL="342900" lvl="1" indent="-342900" algn="just">
              <a:buFont typeface="Arial" charset="0"/>
              <a:buChar char="•"/>
            </a:pPr>
            <a:endParaRPr lang="en-US" altLang="es-MX" sz="1600" dirty="0" smtClean="0">
              <a:solidFill>
                <a:srgbClr val="4A452A"/>
              </a:solidFill>
              <a:latin typeface="Verdana" pitchFamily="34" charset="0"/>
              <a:ea typeface="Verdana" pitchFamily="34" charset="0"/>
              <a:cs typeface="Verdana" pitchFamily="34" charset="0"/>
            </a:endParaRPr>
          </a:p>
        </p:txBody>
      </p:sp>
      <p:sp>
        <p:nvSpPr>
          <p:cNvPr id="9219" name="1 Título"/>
          <p:cNvSpPr>
            <a:spLocks noGrp="1"/>
          </p:cNvSpPr>
          <p:nvPr>
            <p:ph type="title"/>
          </p:nvPr>
        </p:nvSpPr>
        <p:spPr>
          <a:xfrm>
            <a:off x="539750" y="333375"/>
            <a:ext cx="7561263" cy="1150938"/>
          </a:xfrm>
        </p:spPr>
        <p:txBody>
          <a:bodyPr/>
          <a:lstStyle/>
          <a:p>
            <a:r>
              <a:rPr lang="es-ES" altLang="es-MX" sz="2400" b="1" dirty="0" smtClean="0">
                <a:solidFill>
                  <a:srgbClr val="4A452A"/>
                </a:solidFill>
                <a:latin typeface="Verdana" pitchFamily="34" charset="0"/>
              </a:rPr>
              <a:t>REINSURANCE COVERAGE</a:t>
            </a:r>
            <a:br>
              <a:rPr lang="es-ES" altLang="es-MX" sz="2400" b="1" dirty="0" smtClean="0">
                <a:solidFill>
                  <a:srgbClr val="4A452A"/>
                </a:solidFill>
                <a:latin typeface="Verdana" pitchFamily="34" charset="0"/>
              </a:rPr>
            </a:br>
            <a:endParaRPr lang="es-ES" altLang="es-MX" sz="2400" b="1" dirty="0" smtClean="0">
              <a:solidFill>
                <a:srgbClr val="4A452A"/>
              </a:solidFill>
              <a:latin typeface="Verdana" pitchFamily="34" charset="0"/>
            </a:endParaRP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3 Marcador de contenido"/>
          <p:cNvSpPr>
            <a:spLocks noGrp="1"/>
          </p:cNvSpPr>
          <p:nvPr>
            <p:ph sz="half" idx="2"/>
          </p:nvPr>
        </p:nvSpPr>
        <p:spPr>
          <a:xfrm>
            <a:off x="684213" y="1557338"/>
            <a:ext cx="8002587" cy="4349750"/>
          </a:xfrm>
        </p:spPr>
        <p:txBody>
          <a:bodyPr/>
          <a:lstStyle/>
          <a:p>
            <a:pPr marL="0" indent="0" algn="ctr">
              <a:lnSpc>
                <a:spcPct val="80000"/>
              </a:lnSpc>
              <a:buNone/>
              <a:defRPr/>
            </a:pPr>
            <a:endParaRPr lang="en-US" sz="2000" dirty="0">
              <a:cs typeface="Gisha" panose="020B0502040204020203" pitchFamily="34" charset="-79"/>
            </a:endParaRPr>
          </a:p>
          <a:p>
            <a:pPr marL="0" indent="0" algn="ctr">
              <a:lnSpc>
                <a:spcPct val="80000"/>
              </a:lnSpc>
              <a:buNone/>
              <a:defRPr/>
            </a:pPr>
            <a:endParaRPr lang="en-US" sz="2000" dirty="0" smtClean="0">
              <a:cs typeface="Gisha" panose="020B0502040204020203" pitchFamily="34" charset="-79"/>
            </a:endParaRPr>
          </a:p>
          <a:p>
            <a:pPr marL="0" indent="0" algn="ctr">
              <a:lnSpc>
                <a:spcPct val="80000"/>
              </a:lnSpc>
              <a:buNone/>
              <a:defRPr/>
            </a:pPr>
            <a:endParaRPr lang="en-US" sz="2000" dirty="0">
              <a:cs typeface="Gisha" panose="020B0502040204020203" pitchFamily="34" charset="-79"/>
            </a:endParaRPr>
          </a:p>
          <a:p>
            <a:pPr marL="0" indent="0" algn="ctr">
              <a:lnSpc>
                <a:spcPct val="80000"/>
              </a:lnSpc>
              <a:buNone/>
              <a:defRPr/>
            </a:pPr>
            <a:r>
              <a:rPr lang="en-US" dirty="0">
                <a:solidFill>
                  <a:srgbClr val="4A452A"/>
                </a:solidFill>
                <a:latin typeface="Verdana" pitchFamily="34" charset="0"/>
                <a:ea typeface="Verdana" pitchFamily="34" charset="0"/>
                <a:cs typeface="Verdana" pitchFamily="34" charset="0"/>
              </a:rPr>
              <a:t>Gracias ∙ Merci ∙ Thank You</a:t>
            </a:r>
          </a:p>
          <a:p>
            <a:pPr marL="0" indent="0" algn="ctr">
              <a:lnSpc>
                <a:spcPct val="80000"/>
              </a:lnSpc>
              <a:buNone/>
              <a:defRPr/>
            </a:pPr>
            <a:endParaRPr lang="en-US" dirty="0" smtClean="0">
              <a:solidFill>
                <a:srgbClr val="4A452A"/>
              </a:solidFill>
              <a:latin typeface="Verdana" pitchFamily="34" charset="0"/>
              <a:ea typeface="Verdana" pitchFamily="34" charset="0"/>
              <a:cs typeface="Verdana" pitchFamily="34" charset="0"/>
            </a:endParaRPr>
          </a:p>
          <a:p>
            <a:pPr marL="0" indent="0" algn="ctr">
              <a:lnSpc>
                <a:spcPct val="80000"/>
              </a:lnSpc>
              <a:buNone/>
              <a:defRPr/>
            </a:pPr>
            <a:r>
              <a:rPr lang="en-US" dirty="0" smtClean="0">
                <a:solidFill>
                  <a:srgbClr val="4A452A"/>
                </a:solidFill>
                <a:latin typeface="Verdana" pitchFamily="34" charset="0"/>
                <a:ea typeface="Verdana" pitchFamily="34" charset="0"/>
                <a:cs typeface="Verdana" pitchFamily="34" charset="0"/>
              </a:rPr>
              <a:t>Yves </a:t>
            </a:r>
            <a:r>
              <a:rPr lang="en-US" dirty="0">
                <a:solidFill>
                  <a:srgbClr val="4A452A"/>
                </a:solidFill>
                <a:latin typeface="Verdana" pitchFamily="34" charset="0"/>
                <a:ea typeface="Verdana" pitchFamily="34" charset="0"/>
                <a:cs typeface="Verdana" pitchFamily="34" charset="0"/>
              </a:rPr>
              <a:t>Hayaux-du-Tilly L.</a:t>
            </a:r>
            <a:br>
              <a:rPr lang="en-US" dirty="0">
                <a:solidFill>
                  <a:srgbClr val="4A452A"/>
                </a:solidFill>
                <a:latin typeface="Verdana" pitchFamily="34" charset="0"/>
                <a:ea typeface="Verdana" pitchFamily="34" charset="0"/>
                <a:cs typeface="Verdana" pitchFamily="34" charset="0"/>
              </a:rPr>
            </a:br>
            <a:endParaRPr lang="en-US" dirty="0">
              <a:solidFill>
                <a:srgbClr val="4A452A"/>
              </a:solidFill>
              <a:latin typeface="Verdana" pitchFamily="34" charset="0"/>
              <a:ea typeface="Verdana" pitchFamily="34" charset="0"/>
              <a:cs typeface="Verdana" pitchFamily="34" charset="0"/>
            </a:endParaRPr>
          </a:p>
          <a:p>
            <a:pPr marL="0" indent="0" algn="ctr">
              <a:lnSpc>
                <a:spcPct val="80000"/>
              </a:lnSpc>
              <a:buNone/>
              <a:defRPr/>
            </a:pPr>
            <a:r>
              <a:rPr lang="en-US" dirty="0" smtClean="0">
                <a:solidFill>
                  <a:srgbClr val="4A452A"/>
                </a:solidFill>
                <a:latin typeface="Verdana" pitchFamily="34" charset="0"/>
                <a:ea typeface="Verdana" pitchFamily="34" charset="0"/>
                <a:cs typeface="Verdana" pitchFamily="34" charset="0"/>
                <a:hlinkClick r:id="rId3"/>
              </a:rPr>
              <a:t>yhayaux@nhg.com.mx</a:t>
            </a:r>
            <a:endParaRPr lang="en-US" dirty="0" smtClean="0">
              <a:solidFill>
                <a:srgbClr val="4A452A"/>
              </a:solidFill>
              <a:latin typeface="Verdana" pitchFamily="34" charset="0"/>
              <a:ea typeface="Verdana" pitchFamily="34" charset="0"/>
              <a:cs typeface="Verdana" pitchFamily="34" charset="0"/>
            </a:endParaRPr>
          </a:p>
          <a:p>
            <a:pPr marL="0" indent="0" algn="ctr">
              <a:lnSpc>
                <a:spcPct val="80000"/>
              </a:lnSpc>
              <a:buNone/>
              <a:defRPr/>
            </a:pPr>
            <a:r>
              <a:rPr lang="en-US" dirty="0" smtClean="0">
                <a:solidFill>
                  <a:srgbClr val="4A452A"/>
                </a:solidFill>
                <a:latin typeface="Verdana" pitchFamily="34" charset="0"/>
                <a:ea typeface="Verdana" pitchFamily="34" charset="0"/>
                <a:cs typeface="Verdana" pitchFamily="34" charset="0"/>
              </a:rPr>
              <a:t>@</a:t>
            </a:r>
            <a:r>
              <a:rPr lang="en-US" dirty="0" err="1" smtClean="0">
                <a:solidFill>
                  <a:srgbClr val="4A452A"/>
                </a:solidFill>
                <a:latin typeface="Verdana" pitchFamily="34" charset="0"/>
                <a:ea typeface="Verdana" pitchFamily="34" charset="0"/>
                <a:cs typeface="Verdana" pitchFamily="34" charset="0"/>
              </a:rPr>
              <a:t>YHayaux</a:t>
            </a:r>
            <a:endParaRPr lang="en-US" dirty="0">
              <a:solidFill>
                <a:srgbClr val="4A452A"/>
              </a:solidFill>
              <a:latin typeface="Verdana" pitchFamily="34" charset="0"/>
              <a:ea typeface="Verdana" pitchFamily="34" charset="0"/>
              <a:cs typeface="Verdana" pitchFamily="34" charset="0"/>
            </a:endParaRPr>
          </a:p>
        </p:txBody>
      </p:sp>
      <p:sp>
        <p:nvSpPr>
          <p:cNvPr id="2" name="Footer Placeholder 1"/>
          <p:cNvSpPr>
            <a:spLocks noGrp="1"/>
          </p:cNvSpPr>
          <p:nvPr>
            <p:ph type="ftr" sz="quarter" idx="11"/>
          </p:nvPr>
        </p:nvSpPr>
        <p:spPr/>
        <p:txBody>
          <a:bodyPr/>
          <a:lstStyle/>
          <a:p>
            <a:pPr>
              <a:defRPr/>
            </a:pPr>
            <a:endParaRPr lang="es-MX"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707</Words>
  <Application>Microsoft Office PowerPoint</Application>
  <PresentationFormat>On-screen Show (4:3)</PresentationFormat>
  <Paragraphs>62</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de Office</vt:lpstr>
      <vt:lpstr> Damages for Late Payment of Insurance and Reinsurance Claims Mexican Legal Framework  AIDA Europe, Reinsurance Working Group, Paris 2 December, 2015  </vt:lpstr>
      <vt:lpstr>FRAMEWORK FOR PAYMENT OF CLAIMS</vt:lpstr>
      <vt:lpstr>PAYMENT OF CLAIMS IN INSURANCE</vt:lpstr>
      <vt:lpstr>REINSURANCE</vt:lpstr>
      <vt:lpstr>REINSURANCE</vt:lpstr>
      <vt:lpstr>REINSURANCE </vt:lpstr>
      <vt:lpstr>REINSURANCE COVERAGE  </vt:lpstr>
      <vt:lpstr>REINSURANCE COVERAGE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Damages for Late Payment of Insurance and Reinsurance Claims Mexican Legal Framework  AIDA Europe, Reinsurance Working Group, Paris 2 December, 2015  </dc:title>
  <dc:creator>User</dc:creator>
  <cp:lastModifiedBy>User</cp:lastModifiedBy>
  <cp:revision>1</cp:revision>
  <dcterms:modified xsi:type="dcterms:W3CDTF">2016-01-21T03:26:00Z</dcterms:modified>
</cp:coreProperties>
</file>